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0559" y="10022027"/>
            <a:ext cx="230632" cy="22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hyperlink" Target="http://en.wikipedia.org/w/index.php%3Ftitle%3DTremendously_low_frequency%26action%3Dedit%26redlink%3D1" TargetMode="External"/><Relationship Id="rId4" Type="http://schemas.openxmlformats.org/officeDocument/2006/relationships/hyperlink" Target="http://en.wikipedia.org/w/index.php%3Ftitle%3DTremendously_low_frequency%26action%3Dedit%26redlink%3D1" TargetMode="External"/><Relationship Id="rId5" Type="http://schemas.openxmlformats.org/officeDocument/2006/relationships/hyperlink" Target="http://en.wikipedia.org/wiki/Hertz" TargetMode="External"/><Relationship Id="rId6" Type="http://schemas.openxmlformats.org/officeDocument/2006/relationships/hyperlink" Target="http://en.wikipedia.org/wiki/Extremely_low_frequency" TargetMode="External"/><Relationship Id="rId7" Type="http://schemas.openxmlformats.org/officeDocument/2006/relationships/hyperlink" Target="http://en.wikipedia.org/wiki/Extremely_low_frequency" TargetMode="External"/><Relationship Id="rId8" Type="http://schemas.openxmlformats.org/officeDocument/2006/relationships/hyperlink" Target="http://en.wikipedia.org/wiki/Super_low_frequency" TargetMode="External"/><Relationship Id="rId9" Type="http://schemas.openxmlformats.org/officeDocument/2006/relationships/hyperlink" Target="http://en.wikipedia.org/wiki/Super_low_frequency" TargetMode="External"/><Relationship Id="rId10" Type="http://schemas.openxmlformats.org/officeDocument/2006/relationships/hyperlink" Target="http://en.wikipedia.org/wiki/Ultra_low_frequency" TargetMode="External"/><Relationship Id="rId11" Type="http://schemas.openxmlformats.org/officeDocument/2006/relationships/hyperlink" Target="http://en.wikipedia.org/wiki/Ultra_low_frequency" TargetMode="External"/><Relationship Id="rId12" Type="http://schemas.openxmlformats.org/officeDocument/2006/relationships/hyperlink" Target="http://en.wikipedia.org/wiki/Very_low_frequency" TargetMode="External"/><Relationship Id="rId13" Type="http://schemas.openxmlformats.org/officeDocument/2006/relationships/hyperlink" Target="http://en.wikipedia.org/wiki/Very_low_frequency" TargetMode="External"/><Relationship Id="rId14" Type="http://schemas.openxmlformats.org/officeDocument/2006/relationships/hyperlink" Target="http://en.wikipedia.org/wiki/Low_frequency" TargetMode="External"/><Relationship Id="rId15" Type="http://schemas.openxmlformats.org/officeDocument/2006/relationships/hyperlink" Target="http://en.wikipedia.org/wiki/Medium_frequency" TargetMode="External"/><Relationship Id="rId16" Type="http://schemas.openxmlformats.org/officeDocument/2006/relationships/hyperlink" Target="http://en.wikipedia.org/wiki/Medium_frequency" TargetMode="External"/><Relationship Id="rId17" Type="http://schemas.openxmlformats.org/officeDocument/2006/relationships/hyperlink" Target="http://en.wikipedia.org/wiki/High_frequency" TargetMode="External"/><Relationship Id="rId18" Type="http://schemas.openxmlformats.org/officeDocument/2006/relationships/hyperlink" Target="http://en.wikipedia.org/wiki/Very_high_frequency" TargetMode="External"/><Relationship Id="rId19" Type="http://schemas.openxmlformats.org/officeDocument/2006/relationships/hyperlink" Target="http://en.wikipedia.org/wiki/Very_high_frequency" TargetMode="External"/><Relationship Id="rId20" Type="http://schemas.openxmlformats.org/officeDocument/2006/relationships/hyperlink" Target="http://en.wikipedia.org/wiki/Ultra_high_frequency" TargetMode="External"/><Relationship Id="rId21" Type="http://schemas.openxmlformats.org/officeDocument/2006/relationships/hyperlink" Target="http://en.wikipedia.org/wiki/Ultra_high_frequency" TargetMode="External"/><Relationship Id="rId22" Type="http://schemas.openxmlformats.org/officeDocument/2006/relationships/hyperlink" Target="http://en.wikipedia.org/wiki/Super_high_frequency" TargetMode="External"/><Relationship Id="rId23" Type="http://schemas.openxmlformats.org/officeDocument/2006/relationships/hyperlink" Target="http://en.wikipedia.org/wiki/Super_high_frequency" TargetMode="External"/><Relationship Id="rId24" Type="http://schemas.openxmlformats.org/officeDocument/2006/relationships/hyperlink" Target="http://en.wikipedia.org/wiki/Extremely_high_frequency" TargetMode="External"/><Relationship Id="rId25" Type="http://schemas.openxmlformats.org/officeDocument/2006/relationships/hyperlink" Target="http://en.wikipedia.org/wiki/Extremely_high_frequency" TargetMode="External"/><Relationship Id="rId26" Type="http://schemas.openxmlformats.org/officeDocument/2006/relationships/hyperlink" Target="http://en.wikipedia.org/wiki/Terahertz" TargetMode="External"/><Relationship Id="rId27" Type="http://schemas.openxmlformats.org/officeDocument/2006/relationships/hyperlink" Target="http://en.wikipedia.org/wiki/Tremendously_high_frequency" TargetMode="External"/><Relationship Id="rId28" Type="http://schemas.openxmlformats.org/officeDocument/2006/relationships/hyperlink" Target="http://en.wikipedia.org/wiki/Tremendously_high_frequency" TargetMode="External"/><Relationship Id="rId29" Type="http://schemas.openxmlformats.org/officeDocument/2006/relationships/hyperlink" Target="http://en.wikipedia.org/wiki/Electric_field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image" Target="../media/image9.png"/><Relationship Id="rId5" Type="http://schemas.openxmlformats.org/officeDocument/2006/relationships/hyperlink" Target="http://en.wikipedia.org/wiki/Vacuum_permittivity" TargetMode="External"/><Relationship Id="rId6" Type="http://schemas.openxmlformats.org/officeDocument/2006/relationships/hyperlink" Target="http://en.wikipedia.org/wiki/Relative_permittivity" TargetMode="External"/><Relationship Id="rId7" Type="http://schemas.openxmlformats.org/officeDocument/2006/relationships/hyperlink" Target="http://searchcio-midmarket.techtarget.com/definition/magnetic-field" TargetMode="External"/><Relationship Id="rId8" Type="http://schemas.openxmlformats.org/officeDocument/2006/relationships/hyperlink" Target="http://en.wikipedia.org/wiki/Relative_permittivity" TargetMode="External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06627" y="6542405"/>
            <a:ext cx="6237605" cy="28822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06830">
              <a:lnSpc>
                <a:spcPct val="100000"/>
              </a:lnSpc>
            </a:pPr>
            <a:r>
              <a:rPr dirty="0" smtClean="0" sz="1400" spc="-10">
                <a:latin typeface="Cambria"/>
                <a:cs typeface="Cambria"/>
              </a:rPr>
              <a:t>F</a:t>
            </a:r>
            <a:r>
              <a:rPr dirty="0" smtClean="0" sz="1400" spc="0">
                <a:latin typeface="Cambria"/>
                <a:cs typeface="Cambria"/>
              </a:rPr>
              <a:t>i</a:t>
            </a:r>
            <a:r>
              <a:rPr dirty="0" smtClean="0" sz="1400" spc="-10">
                <a:latin typeface="Cambria"/>
                <a:cs typeface="Cambria"/>
              </a:rPr>
              <a:t>g</a:t>
            </a:r>
            <a:r>
              <a:rPr dirty="0" smtClean="0" sz="1400" spc="0">
                <a:latin typeface="Cambria"/>
                <a:cs typeface="Cambria"/>
              </a:rPr>
              <a:t>(1)</a:t>
            </a:r>
            <a:r>
              <a:rPr dirty="0" smtClean="0" sz="1400" spc="-10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f</a:t>
            </a:r>
            <a:r>
              <a:rPr dirty="0" smtClean="0" sz="1400" spc="-10">
                <a:latin typeface="Cambria"/>
                <a:cs typeface="Cambria"/>
              </a:rPr>
              <a:t>r</a:t>
            </a:r>
            <a:r>
              <a:rPr dirty="0" smtClean="0" sz="1400" spc="0">
                <a:latin typeface="Cambria"/>
                <a:cs typeface="Cambria"/>
              </a:rPr>
              <a:t>ee sp</a:t>
            </a:r>
            <a:r>
              <a:rPr dirty="0" smtClean="0" sz="1400" spc="-5">
                <a:latin typeface="Cambria"/>
                <a:cs typeface="Cambria"/>
              </a:rPr>
              <a:t>a</a:t>
            </a:r>
            <a:r>
              <a:rPr dirty="0" smtClean="0" sz="1400" spc="0">
                <a:latin typeface="Cambria"/>
                <a:cs typeface="Cambria"/>
              </a:rPr>
              <a:t>ce</a:t>
            </a:r>
            <a:r>
              <a:rPr dirty="0" smtClean="0" sz="1400" spc="-10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el</a:t>
            </a:r>
            <a:r>
              <a:rPr dirty="0" smtClean="0" sz="1400" spc="-15">
                <a:latin typeface="Cambria"/>
                <a:cs typeface="Cambria"/>
              </a:rPr>
              <a:t>e</a:t>
            </a:r>
            <a:r>
              <a:rPr dirty="0" smtClean="0" sz="1400" spc="0">
                <a:latin typeface="Cambria"/>
                <a:cs typeface="Cambria"/>
              </a:rPr>
              <a:t>ct</a:t>
            </a:r>
            <a:r>
              <a:rPr dirty="0" smtClean="0" sz="1400" spc="-20">
                <a:latin typeface="Cambria"/>
                <a:cs typeface="Cambria"/>
              </a:rPr>
              <a:t>r</a:t>
            </a:r>
            <a:r>
              <a:rPr dirty="0" smtClean="0" sz="1400" spc="0">
                <a:latin typeface="Cambria"/>
                <a:cs typeface="Cambria"/>
              </a:rPr>
              <a:t>o</a:t>
            </a:r>
            <a:r>
              <a:rPr dirty="0" smtClean="0" sz="1400" spc="-10">
                <a:latin typeface="Cambria"/>
                <a:cs typeface="Cambria"/>
              </a:rPr>
              <a:t>m</a:t>
            </a:r>
            <a:r>
              <a:rPr dirty="0" smtClean="0" sz="1400" spc="0">
                <a:latin typeface="Cambria"/>
                <a:cs typeface="Cambria"/>
              </a:rPr>
              <a:t>agnetic</a:t>
            </a:r>
            <a:r>
              <a:rPr dirty="0" smtClean="0" sz="1400" spc="-10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wave</a:t>
            </a:r>
            <a:endParaRPr sz="1400">
              <a:latin typeface="Cambria"/>
              <a:cs typeface="Cambria"/>
            </a:endParaRPr>
          </a:p>
          <a:p>
            <a:pPr algn="just" lvl="1" marL="251460" marR="3324860" indent="-239395">
              <a:lnSpc>
                <a:spcPts val="1620"/>
              </a:lnSpc>
              <a:buAutoNum type="arabicPlain"/>
              <a:tabLst>
                <a:tab pos="251460" algn="l"/>
              </a:tabLst>
            </a:pP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ne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30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w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sp</a:t>
            </a:r>
            <a:r>
              <a:rPr dirty="0" smtClean="0" sz="1400" spc="-1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ctru</a:t>
            </a:r>
            <a:r>
              <a:rPr dirty="0" smtClean="0" sz="1400" spc="-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25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k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(low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).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EM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w</a:t>
            </a:r>
            <a:r>
              <a:rPr dirty="0" smtClean="0" sz="1300" spc="0">
                <a:latin typeface="Times New Roman"/>
                <a:cs typeface="Times New Roman"/>
              </a:rPr>
              <a:t>a</a:t>
            </a:r>
            <a:r>
              <a:rPr dirty="0" smtClean="0" sz="1300" spc="-10">
                <a:latin typeface="Times New Roman"/>
                <a:cs typeface="Times New Roman"/>
              </a:rPr>
              <a:t>ves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-10">
                <a:latin typeface="Times New Roman"/>
                <a:cs typeface="Times New Roman"/>
              </a:rPr>
              <a:t>character</a:t>
            </a:r>
            <a:r>
              <a:rPr dirty="0" smtClean="0" sz="1300" spc="5">
                <a:latin typeface="Times New Roman"/>
                <a:cs typeface="Times New Roman"/>
              </a:rPr>
              <a:t>i</a:t>
            </a:r>
            <a:r>
              <a:rPr dirty="0" smtClean="0" sz="1300" spc="-10">
                <a:latin typeface="Times New Roman"/>
                <a:cs typeface="Times New Roman"/>
              </a:rPr>
              <a:t>zed</a:t>
            </a:r>
            <a:r>
              <a:rPr dirty="0" smtClean="0" sz="1300" spc="-5">
                <a:latin typeface="Times New Roman"/>
                <a:cs typeface="Times New Roman"/>
              </a:rPr>
              <a:t> </a:t>
            </a:r>
            <a:r>
              <a:rPr dirty="0" smtClean="0" sz="1300" spc="10">
                <a:latin typeface="Times New Roman"/>
                <a:cs typeface="Times New Roman"/>
              </a:rPr>
              <a:t>b</a:t>
            </a:r>
            <a:r>
              <a:rPr dirty="0" smtClean="0" sz="1300" spc="-35">
                <a:latin typeface="Times New Roman"/>
                <a:cs typeface="Times New Roman"/>
              </a:rPr>
              <a:t>y</a:t>
            </a:r>
            <a:r>
              <a:rPr dirty="0" smtClean="0" sz="1300" spc="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8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lvl="2" marL="469900" marR="305435" indent="-228600">
              <a:lnSpc>
                <a:spcPts val="1610"/>
              </a:lnSpc>
              <a:buFont typeface="Wingdings"/>
              <a:buChar char="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en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th (</a:t>
            </a:r>
            <a:r>
              <a:rPr dirty="0" smtClean="0" sz="1400" spc="-10" b="1">
                <a:latin typeface="Times New Roman"/>
                <a:cs typeface="Times New Roman"/>
              </a:rPr>
              <a:t>λ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dista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 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 cre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expre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etc.).</a:t>
            </a:r>
            <a:endParaRPr sz="1400">
              <a:latin typeface="Times New Roman"/>
              <a:cs typeface="Times New Roman"/>
            </a:endParaRPr>
          </a:p>
          <a:p>
            <a:pPr lvl="2" marL="469900" indent="-228600">
              <a:lnSpc>
                <a:spcPts val="1565"/>
              </a:lnSpc>
              <a:buFont typeface="Wingdings"/>
              <a:buChar char="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frequen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469900" marR="17145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z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d).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z)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algn="just" marL="469900" marR="12700">
              <a:lnSpc>
                <a:spcPts val="1610"/>
              </a:lnSpc>
              <a:spcBef>
                <a:spcPts val="10"/>
              </a:spcBef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ote:- 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aller.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 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s: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io,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ve,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0">
                <a:latin typeface="Times New Roman"/>
                <a:cs typeface="Times New Roman"/>
              </a:rPr>
              <a:t> 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let,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-ra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 r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7" y="5390387"/>
            <a:ext cx="6230112" cy="1152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06627" y="1006347"/>
            <a:ext cx="6238875" cy="45472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efrence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02235" marR="18415" indent="-90170">
              <a:lnSpc>
                <a:spcPts val="1620"/>
              </a:lnSpc>
              <a:spcBef>
                <a:spcPts val="10"/>
              </a:spcBef>
              <a:buFont typeface="Times New Roman"/>
              <a:buAutoNum type="arabicPlain"/>
              <a:tabLst>
                <a:tab pos="1924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"Ante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",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ur,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&amp;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B.</a:t>
            </a:r>
            <a:r>
              <a:rPr dirty="0" smtClean="0" sz="1400" spc="0">
                <a:latin typeface="Times New Roman"/>
                <a:cs typeface="Times New Roman"/>
              </a:rPr>
              <a:t> Ma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  <a:p>
            <a:pPr marL="283845" indent="-271780">
              <a:lnSpc>
                <a:spcPts val="1565"/>
              </a:lnSpc>
              <a:buFont typeface="Times New Roman"/>
              <a:buAutoNum type="arabicPlain"/>
              <a:tabLst>
                <a:tab pos="28384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"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as",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rfa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92405" indent="-180340">
              <a:lnSpc>
                <a:spcPts val="1610"/>
              </a:lnSpc>
              <a:buFont typeface="Times New Roman"/>
              <a:buAutoNum type="arabicPlain"/>
              <a:tabLst>
                <a:tab pos="1924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"Ante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330200">
              <a:lnSpc>
                <a:spcPts val="1610"/>
              </a:lnSpc>
              <a:spcBef>
                <a:spcPts val="40"/>
              </a:spcBef>
              <a:buFont typeface="Times New Roman"/>
              <a:buAutoNum type="arabicPlain"/>
              <a:tabLst>
                <a:tab pos="1924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"Ante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" </a:t>
            </a:r>
            <a:r>
              <a:rPr dirty="0" smtClean="0" sz="1400" spc="15">
                <a:latin typeface="Times New Roman"/>
                <a:cs typeface="Times New Roman"/>
              </a:rPr>
              <a:t>3</a:t>
            </a:r>
            <a:r>
              <a:rPr dirty="0" smtClean="0" baseline="30864" sz="1350" spc="-22">
                <a:latin typeface="Times New Roman"/>
                <a:cs typeface="Times New Roman"/>
              </a:rPr>
              <a:t>r</a:t>
            </a:r>
            <a:r>
              <a:rPr dirty="0" smtClean="0" baseline="30864" sz="1350" spc="0">
                <a:latin typeface="Times New Roman"/>
                <a:cs typeface="Times New Roman"/>
              </a:rPr>
              <a:t>d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hn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",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baseline="30864" sz="1350" spc="0">
                <a:latin typeface="Times New Roman"/>
                <a:cs typeface="Times New Roman"/>
              </a:rPr>
              <a:t>th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H.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t,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7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02235" marR="2614295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Ba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duc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ect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ne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1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f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el</a:t>
            </a:r>
            <a:r>
              <a:rPr dirty="0" smtClean="0" sz="1400" spc="0" b="1" u="heavy">
                <a:latin typeface="Times New Roman"/>
                <a:cs typeface="Times New Roman"/>
              </a:rPr>
              <a:t>d: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92405" marR="12700" indent="-90805">
              <a:lnSpc>
                <a:spcPts val="1610"/>
              </a:lnSpc>
              <a:spcBef>
                <a:spcPts val="145"/>
              </a:spcBef>
              <a:buFont typeface="Symbol"/>
              <a:buChar char=""/>
              <a:tabLst>
                <a:tab pos="236854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Wa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e:-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def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ned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as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otion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(s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ch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as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on)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ou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atter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sp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ce.</a:t>
            </a:r>
            <a:endParaRPr sz="1400">
              <a:latin typeface="Times New Roman"/>
              <a:cs typeface="Times New Roman"/>
            </a:endParaRPr>
          </a:p>
          <a:p>
            <a:pPr algn="just" marL="283845" marR="1622425" indent="-182245">
              <a:lnSpc>
                <a:spcPts val="1660"/>
              </a:lnSpc>
              <a:buFont typeface="Symbol"/>
              <a:buChar char=""/>
              <a:tabLst>
                <a:tab pos="28384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 Elect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ic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ield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sts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ce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a ch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ed bo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y.</a:t>
            </a:r>
            <a:endParaRPr sz="1400">
              <a:latin typeface="Times New Roman"/>
              <a:cs typeface="Times New Roman"/>
            </a:endParaRPr>
          </a:p>
          <a:p>
            <a:pPr algn="just" marL="102235" marR="14604">
              <a:lnSpc>
                <a:spcPts val="1610"/>
              </a:lnSpc>
              <a:spcBef>
                <a:spcPts val="150"/>
              </a:spcBef>
              <a:buFont typeface="Symbol"/>
              <a:buChar char=""/>
              <a:tabLst>
                <a:tab pos="28384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g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ic </a:t>
            </a:r>
            <a:r>
              <a:rPr dirty="0" smtClean="0" sz="1400" spc="-175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f</a:t>
            </a:r>
            <a:r>
              <a:rPr dirty="0" smtClean="0" sz="1400" spc="0" b="1" i="1">
                <a:latin typeface="Times New Roman"/>
                <a:cs typeface="Times New Roman"/>
              </a:rPr>
              <a:t>ie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d </a:t>
            </a:r>
            <a:r>
              <a:rPr dirty="0" smtClean="0" sz="1400" spc="-165" b="1" i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rce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odu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ed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ect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ic </a:t>
            </a:r>
            <a:r>
              <a:rPr dirty="0" smtClean="0" sz="1400" spc="-1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cha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ge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 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ound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et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in free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ace.</a:t>
            </a:r>
            <a:endParaRPr sz="1400">
              <a:latin typeface="Times New Roman"/>
              <a:cs typeface="Times New Roman"/>
            </a:endParaRPr>
          </a:p>
          <a:p>
            <a:pPr algn="just" marL="102235" marR="12700">
              <a:lnSpc>
                <a:spcPts val="1620"/>
              </a:lnSpc>
              <a:spcBef>
                <a:spcPts val="290"/>
              </a:spcBef>
              <a:buSzPct val="114285"/>
              <a:buFont typeface="Symbol"/>
              <a:buChar char=""/>
              <a:tabLst>
                <a:tab pos="28384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e-va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1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are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due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15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cc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3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 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curre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var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cur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→El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agne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ic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iel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s)</a:t>
            </a:r>
            <a:endParaRPr sz="1400">
              <a:latin typeface="Times New Roman"/>
              <a:cs typeface="Times New Roman"/>
            </a:endParaRPr>
          </a:p>
          <a:p>
            <a:pPr algn="just" marL="102235" marR="17145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- 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Elec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ion:- </a:t>
            </a:r>
            <a:r>
              <a:rPr dirty="0" smtClean="0" sz="1400" spc="-5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102235" marR="1968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ike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nna,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er.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c).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tic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41"/>
              </a:spcBef>
            </a:pPr>
            <a:endParaRPr sz="1400"/>
          </a:p>
          <a:p>
            <a:pPr algn="r" marR="1291590">
              <a:lnSpc>
                <a:spcPct val="100000"/>
              </a:lnSpc>
            </a:pPr>
            <a:r>
              <a:rPr dirty="0" smtClean="0" sz="1200">
                <a:latin typeface="MS Mincho"/>
                <a:cs typeface="MS Mincho"/>
              </a:rPr>
              <a:t>Amplitude</a:t>
            </a:r>
            <a:endParaRPr sz="1200">
              <a:latin typeface="MS Mincho"/>
              <a:cs typeface="MS Minch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31842" y="5559805"/>
            <a:ext cx="592963" cy="266953"/>
          </a:xfrm>
          <a:custGeom>
            <a:avLst/>
            <a:gdLst/>
            <a:ahLst/>
            <a:cxnLst/>
            <a:rect l="l" t="t" r="r" b="b"/>
            <a:pathLst>
              <a:path w="592963" h="266953">
                <a:moveTo>
                  <a:pt x="557156" y="21552"/>
                </a:moveTo>
                <a:lnTo>
                  <a:pt x="0" y="255269"/>
                </a:lnTo>
                <a:lnTo>
                  <a:pt x="4826" y="266953"/>
                </a:lnTo>
                <a:lnTo>
                  <a:pt x="562240" y="33179"/>
                </a:lnTo>
                <a:lnTo>
                  <a:pt x="569745" y="23215"/>
                </a:lnTo>
                <a:lnTo>
                  <a:pt x="557156" y="21552"/>
                </a:lnTo>
                <a:close/>
              </a:path>
              <a:path w="592963" h="266953">
                <a:moveTo>
                  <a:pt x="585263" y="12445"/>
                </a:moveTo>
                <a:lnTo>
                  <a:pt x="578866" y="12445"/>
                </a:lnTo>
                <a:lnTo>
                  <a:pt x="583819" y="24129"/>
                </a:lnTo>
                <a:lnTo>
                  <a:pt x="562240" y="33179"/>
                </a:lnTo>
                <a:lnTo>
                  <a:pt x="523240" y="84962"/>
                </a:lnTo>
                <a:lnTo>
                  <a:pt x="521081" y="87756"/>
                </a:lnTo>
                <a:lnTo>
                  <a:pt x="521716" y="91693"/>
                </a:lnTo>
                <a:lnTo>
                  <a:pt x="527304" y="96012"/>
                </a:lnTo>
                <a:lnTo>
                  <a:pt x="531241" y="95376"/>
                </a:lnTo>
                <a:lnTo>
                  <a:pt x="533400" y="92582"/>
                </a:lnTo>
                <a:lnTo>
                  <a:pt x="592963" y="13462"/>
                </a:lnTo>
                <a:lnTo>
                  <a:pt x="585263" y="12445"/>
                </a:lnTo>
                <a:close/>
              </a:path>
              <a:path w="592963" h="266953">
                <a:moveTo>
                  <a:pt x="569745" y="23215"/>
                </a:moveTo>
                <a:lnTo>
                  <a:pt x="562240" y="33179"/>
                </a:lnTo>
                <a:lnTo>
                  <a:pt x="582607" y="24637"/>
                </a:lnTo>
                <a:lnTo>
                  <a:pt x="580517" y="24637"/>
                </a:lnTo>
                <a:lnTo>
                  <a:pt x="569745" y="23215"/>
                </a:lnTo>
                <a:close/>
              </a:path>
              <a:path w="592963" h="266953">
                <a:moveTo>
                  <a:pt x="576326" y="14477"/>
                </a:moveTo>
                <a:lnTo>
                  <a:pt x="569745" y="23215"/>
                </a:lnTo>
                <a:lnTo>
                  <a:pt x="580517" y="24637"/>
                </a:lnTo>
                <a:lnTo>
                  <a:pt x="576326" y="14477"/>
                </a:lnTo>
                <a:close/>
              </a:path>
              <a:path w="592963" h="266953">
                <a:moveTo>
                  <a:pt x="579727" y="14477"/>
                </a:moveTo>
                <a:lnTo>
                  <a:pt x="576326" y="14477"/>
                </a:lnTo>
                <a:lnTo>
                  <a:pt x="580517" y="24637"/>
                </a:lnTo>
                <a:lnTo>
                  <a:pt x="582607" y="24637"/>
                </a:lnTo>
                <a:lnTo>
                  <a:pt x="583819" y="24129"/>
                </a:lnTo>
                <a:lnTo>
                  <a:pt x="579727" y="14477"/>
                </a:lnTo>
                <a:close/>
              </a:path>
              <a:path w="592963" h="266953">
                <a:moveTo>
                  <a:pt x="578866" y="12445"/>
                </a:moveTo>
                <a:lnTo>
                  <a:pt x="557156" y="21552"/>
                </a:lnTo>
                <a:lnTo>
                  <a:pt x="569745" y="23215"/>
                </a:lnTo>
                <a:lnTo>
                  <a:pt x="576326" y="14477"/>
                </a:lnTo>
                <a:lnTo>
                  <a:pt x="579727" y="14477"/>
                </a:lnTo>
                <a:lnTo>
                  <a:pt x="578866" y="12445"/>
                </a:lnTo>
                <a:close/>
              </a:path>
              <a:path w="592963" h="266953">
                <a:moveTo>
                  <a:pt x="491236" y="0"/>
                </a:moveTo>
                <a:lnTo>
                  <a:pt x="488061" y="2539"/>
                </a:lnTo>
                <a:lnTo>
                  <a:pt x="487553" y="5968"/>
                </a:lnTo>
                <a:lnTo>
                  <a:pt x="487172" y="9398"/>
                </a:lnTo>
                <a:lnTo>
                  <a:pt x="489585" y="12700"/>
                </a:lnTo>
                <a:lnTo>
                  <a:pt x="493014" y="13080"/>
                </a:lnTo>
                <a:lnTo>
                  <a:pt x="557156" y="21552"/>
                </a:lnTo>
                <a:lnTo>
                  <a:pt x="578866" y="12445"/>
                </a:lnTo>
                <a:lnTo>
                  <a:pt x="585263" y="12445"/>
                </a:lnTo>
                <a:lnTo>
                  <a:pt x="494792" y="507"/>
                </a:lnTo>
                <a:lnTo>
                  <a:pt x="4912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06627" y="1003300"/>
            <a:ext cx="49472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-har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eir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71598" y="189763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06627" y="1418081"/>
            <a:ext cx="1661795" cy="9791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9920" sz="2100" spc="-1117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sz="1400" spc="-380">
                <a:latin typeface="Cambria Math"/>
                <a:cs typeface="Cambria Math"/>
              </a:rPr>
              <a:t>⃗</a:t>
            </a:r>
            <a:r>
              <a:rPr dirty="0" smtClean="0" baseline="-30555" sz="1500" spc="-345">
                <a:latin typeface="Cambria Math"/>
                <a:cs typeface="Cambria Math"/>
              </a:rPr>
              <a:t>�</a:t>
            </a:r>
            <a:r>
              <a:rPr dirty="0" smtClean="0" sz="1400" spc="-305">
                <a:latin typeface="Cambria Math"/>
                <a:cs typeface="Cambria Math"/>
              </a:rPr>
              <a:t>⃗</a:t>
            </a:r>
            <a:r>
              <a:rPr dirty="0" smtClean="0" baseline="-30555" sz="1500" spc="-914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⃗⃗</a:t>
            </a:r>
            <a:r>
              <a:rPr dirty="0" smtClean="0" sz="1400" spc="-480">
                <a:latin typeface="Cambria Math"/>
                <a:cs typeface="Cambria Math"/>
              </a:rPr>
              <a:t>⃗</a:t>
            </a:r>
            <a:r>
              <a:rPr dirty="0" smtClean="0" baseline="-30555" sz="1500" spc="-412">
                <a:latin typeface="Cambria Math"/>
                <a:cs typeface="Cambria Math"/>
              </a:rPr>
              <a:t>�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baseline="-30555" sz="1500" spc="-66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⃗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9920" sz="2100" spc="0">
                <a:latin typeface="Cambria Math"/>
                <a:cs typeface="Cambria Math"/>
              </a:rPr>
              <a:t>=</a:t>
            </a:r>
            <a:r>
              <a:rPr dirty="0" smtClean="0" baseline="-9920" sz="2100" spc="120">
                <a:latin typeface="Cambria Math"/>
                <a:cs typeface="Cambria Math"/>
              </a:rPr>
              <a:t> </a:t>
            </a:r>
            <a:r>
              <a:rPr dirty="0" smtClean="0" baseline="-9920" sz="2100" spc="-1012">
                <a:latin typeface="Cambria Math"/>
                <a:cs typeface="Cambria Math"/>
              </a:rPr>
              <a:t>�</a:t>
            </a:r>
            <a:r>
              <a:rPr dirty="0" smtClean="0" sz="1400" spc="-370">
                <a:latin typeface="Cambria Math"/>
                <a:cs typeface="Cambria Math"/>
              </a:rPr>
              <a:t>⃗</a:t>
            </a:r>
            <a:r>
              <a:rPr dirty="0" smtClean="0" sz="1400" spc="0">
                <a:latin typeface="Cambria Math"/>
                <a:cs typeface="Cambria Math"/>
              </a:rPr>
              <a:t>⃗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baseline="-9920" sz="2100" spc="0">
                <a:latin typeface="Cambria Math"/>
                <a:cs typeface="Cambria Math"/>
              </a:rPr>
              <a:t>×</a:t>
            </a:r>
            <a:r>
              <a:rPr dirty="0" smtClean="0" baseline="-9920" sz="2100" spc="7">
                <a:latin typeface="Cambria Math"/>
                <a:cs typeface="Cambria Math"/>
              </a:rPr>
              <a:t> </a:t>
            </a:r>
            <a:r>
              <a:rPr dirty="0" smtClean="0" baseline="-9920" sz="2100" spc="-1230">
                <a:latin typeface="Cambria Math"/>
                <a:cs typeface="Cambria Math"/>
              </a:rPr>
              <a:t>�</a:t>
            </a:r>
            <a:r>
              <a:rPr dirty="0" smtClean="0" sz="1400" spc="-225">
                <a:latin typeface="Cambria Math"/>
                <a:cs typeface="Cambria Math"/>
              </a:rPr>
              <a:t>⃗</a:t>
            </a:r>
            <a:r>
              <a:rPr dirty="0" smtClean="0" sz="1400" spc="0">
                <a:latin typeface="Cambria Math"/>
                <a:cs typeface="Cambria Math"/>
              </a:rPr>
              <a:t>⃗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���</a:t>
            </a:r>
            <a:r>
              <a:rPr dirty="0" smtClean="0" baseline="30555" sz="1500" spc="-195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400"/>
              </a:lnSpc>
              <a:spcBef>
                <a:spcPts val="75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dirty="0" smtClean="0" sz="1400" spc="35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���</a:t>
            </a:r>
            <a:r>
              <a:rPr dirty="0" smtClean="0" baseline="30555" sz="1500" spc="-195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86678" y="1451609"/>
            <a:ext cx="374015" cy="542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0485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28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58898" y="1634490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58898" y="1888997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86914" y="1704593"/>
            <a:ext cx="1414145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>
                <a:latin typeface="Cambria Math"/>
                <a:cs typeface="Cambria Math"/>
              </a:rPr>
              <a:t>[</a:t>
            </a:r>
            <a:r>
              <a:rPr dirty="0" smtClean="0" baseline="-19841" sz="2100" spc="67">
                <a:latin typeface="Cambria Math"/>
                <a:cs typeface="Cambria Math"/>
              </a:rPr>
              <a:t>�</a:t>
            </a:r>
            <a:r>
              <a:rPr dirty="0" smtClean="0" baseline="-19841" sz="2100" spc="104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50">
                <a:latin typeface="Cambria Math"/>
                <a:cs typeface="Cambria Math"/>
              </a:rPr>
              <a:t> </a:t>
            </a:r>
            <a:r>
              <a:rPr dirty="0" smtClean="0" baseline="-19841" sz="2100" spc="0">
                <a:latin typeface="Cambria Math"/>
                <a:cs typeface="Cambria Math"/>
              </a:rPr>
              <a:t>+</a:t>
            </a:r>
            <a:r>
              <a:rPr dirty="0" smtClean="0" baseline="-19841" sz="2100" spc="-7">
                <a:latin typeface="Cambria Math"/>
                <a:cs typeface="Cambria Math"/>
              </a:rPr>
              <a:t> </a:t>
            </a:r>
            <a:r>
              <a:rPr dirty="0" smtClean="0" baseline="-19841" sz="2100" spc="82">
                <a:latin typeface="Cambria Math"/>
                <a:cs typeface="Cambria Math"/>
              </a:rPr>
              <a:t>�</a:t>
            </a:r>
            <a:r>
              <a:rPr dirty="0" smtClean="0" sz="1000" spc="50">
                <a:latin typeface="Cambria Math"/>
                <a:cs typeface="Cambria Math"/>
              </a:rPr>
              <a:t>∗</a:t>
            </a:r>
            <a:r>
              <a:rPr dirty="0" smtClean="0" baseline="-19841" sz="2100" spc="120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���</a:t>
            </a:r>
            <a:r>
              <a:rPr dirty="0" smtClean="0" sz="1000" spc="-130">
                <a:latin typeface="Cambria Math"/>
                <a:cs typeface="Cambria Math"/>
              </a:rPr>
              <a:t> </a:t>
            </a:r>
            <a:r>
              <a:rPr dirty="0" smtClean="0" baseline="-19841" sz="2100" spc="0">
                <a:latin typeface="Cambria Math"/>
                <a:cs typeface="Cambria Math"/>
              </a:rPr>
              <a:t>]</a:t>
            </a:r>
            <a:endParaRPr baseline="-19841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92426" y="2035302"/>
            <a:ext cx="12446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405126" y="229844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520823" y="2105405"/>
            <a:ext cx="1447800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>
                <a:latin typeface="Cambria Math"/>
                <a:cs typeface="Cambria Math"/>
              </a:rPr>
              <a:t>[</a:t>
            </a:r>
            <a:r>
              <a:rPr dirty="0" smtClean="0" baseline="-19841" sz="2100" spc="44">
                <a:latin typeface="Cambria Math"/>
                <a:cs typeface="Cambria Math"/>
              </a:rPr>
              <a:t>�</a:t>
            </a:r>
            <a:r>
              <a:rPr dirty="0" smtClean="0" baseline="-19841" sz="2100" spc="104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50">
                <a:latin typeface="Cambria Math"/>
                <a:cs typeface="Cambria Math"/>
              </a:rPr>
              <a:t> </a:t>
            </a:r>
            <a:r>
              <a:rPr dirty="0" smtClean="0" baseline="-19841" sz="2100" spc="0">
                <a:latin typeface="Cambria Math"/>
                <a:cs typeface="Cambria Math"/>
              </a:rPr>
              <a:t>+</a:t>
            </a:r>
            <a:r>
              <a:rPr dirty="0" smtClean="0" baseline="-19841" sz="2100" spc="-7">
                <a:latin typeface="Cambria Math"/>
                <a:cs typeface="Cambria Math"/>
              </a:rPr>
              <a:t> </a:t>
            </a:r>
            <a:r>
              <a:rPr dirty="0" smtClean="0" baseline="-19841" sz="2100" spc="67">
                <a:latin typeface="Cambria Math"/>
                <a:cs typeface="Cambria Math"/>
              </a:rPr>
              <a:t>�</a:t>
            </a:r>
            <a:r>
              <a:rPr dirty="0" smtClean="0" sz="1000" spc="50">
                <a:latin typeface="Cambria Math"/>
                <a:cs typeface="Cambria Math"/>
              </a:rPr>
              <a:t>∗</a:t>
            </a:r>
            <a:r>
              <a:rPr dirty="0" smtClean="0" baseline="-19841" sz="2100" spc="120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���</a:t>
            </a:r>
            <a:r>
              <a:rPr dirty="0" smtClean="0" sz="1000" spc="-130">
                <a:latin typeface="Cambria Math"/>
                <a:cs typeface="Cambria Math"/>
              </a:rPr>
              <a:t> </a:t>
            </a:r>
            <a:r>
              <a:rPr dirty="0" smtClean="0" baseline="-19841" sz="2100" spc="0">
                <a:latin typeface="Cambria Math"/>
                <a:cs typeface="Cambria Math"/>
              </a:rPr>
              <a:t>]</a:t>
            </a:r>
            <a:endParaRPr baseline="-19841" sz="21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15634" y="2170938"/>
            <a:ext cx="3695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09953" y="2697733"/>
            <a:ext cx="99059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41598" y="269773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06627" y="2535173"/>
            <a:ext cx="549275" cy="542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1904" sz="2100" spc="-1117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sz="1400" spc="-380">
                <a:latin typeface="Cambria Math"/>
                <a:cs typeface="Cambria Math"/>
              </a:rPr>
              <a:t>⃗</a:t>
            </a:r>
            <a:r>
              <a:rPr dirty="0" smtClean="0" baseline="-30555" sz="1500" spc="-345">
                <a:latin typeface="Cambria Math"/>
                <a:cs typeface="Cambria Math"/>
              </a:rPr>
              <a:t>�</a:t>
            </a:r>
            <a:r>
              <a:rPr dirty="0" smtClean="0" sz="1400" spc="-305">
                <a:latin typeface="Cambria Math"/>
                <a:cs typeface="Cambria Math"/>
              </a:rPr>
              <a:t>⃗</a:t>
            </a:r>
            <a:r>
              <a:rPr dirty="0" smtClean="0" baseline="-30555" sz="1500" spc="-914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⃗⃗</a:t>
            </a:r>
            <a:r>
              <a:rPr dirty="0" smtClean="0" sz="1400" spc="-480">
                <a:latin typeface="Cambria Math"/>
                <a:cs typeface="Cambria Math"/>
              </a:rPr>
              <a:t>⃗</a:t>
            </a:r>
            <a:r>
              <a:rPr dirty="0" smtClean="0" baseline="-30555" sz="1500" spc="-412">
                <a:latin typeface="Cambria Math"/>
                <a:cs typeface="Cambria Math"/>
              </a:rPr>
              <a:t>�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baseline="-30555" sz="1500" spc="-66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⃗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11904" sz="2100" spc="0">
                <a:latin typeface="Cambria Math"/>
                <a:cs typeface="Cambria Math"/>
              </a:rPr>
              <a:t>=</a:t>
            </a:r>
            <a:endParaRPr baseline="-11904" sz="21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97253" y="2434590"/>
            <a:ext cx="18561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743710" algn="l"/>
              </a:tabLst>
            </a:pPr>
            <a:r>
              <a:rPr dirty="0" smtClean="0" sz="1400">
                <a:latin typeface="Cambria Math"/>
                <a:cs typeface="Cambria Math"/>
              </a:rPr>
              <a:t>1	</a:t>
            </a: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97253" y="2664744"/>
            <a:ext cx="2494915" cy="248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27635">
              <a:lnSpc>
                <a:spcPct val="55700"/>
              </a:lnSpc>
              <a:tabLst>
                <a:tab pos="1743710" algn="l"/>
                <a:tab pos="1871980" algn="l"/>
              </a:tabLst>
            </a:pPr>
            <a:r>
              <a:rPr dirty="0" smtClean="0" baseline="1984" sz="2100">
                <a:latin typeface="Cambria Math"/>
                <a:cs typeface="Cambria Math"/>
              </a:rPr>
              <a:t>[</a:t>
            </a: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] </a:t>
            </a:r>
            <a:r>
              <a:rPr dirty="0" smtClean="0" sz="1400" spc="0">
                <a:latin typeface="Cambria Math"/>
                <a:cs typeface="Cambria Math"/>
              </a:rPr>
              <a:t>+		</a:t>
            </a:r>
            <a:r>
              <a:rPr dirty="0" smtClean="0" sz="1400" spc="0">
                <a:latin typeface="Cambria Math"/>
                <a:cs typeface="Cambria Math"/>
              </a:rPr>
              <a:t>[�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 4	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46477" y="2555493"/>
            <a:ext cx="214693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1480" algn="l"/>
                <a:tab pos="1841500" algn="l"/>
              </a:tabLst>
            </a:pPr>
            <a:r>
              <a:rPr dirty="0" smtClean="0" sz="1000" spc="-5">
                <a:latin typeface="Cambria Math"/>
                <a:cs typeface="Cambria Math"/>
              </a:rPr>
              <a:t>∗</a:t>
            </a:r>
            <a:r>
              <a:rPr dirty="0" smtClean="0" sz="1000" spc="-5">
                <a:latin typeface="Cambria Math"/>
                <a:cs typeface="Cambria Math"/>
              </a:rPr>
              <a:t>	</a:t>
            </a:r>
            <a:r>
              <a:rPr dirty="0" smtClean="0" sz="1000" spc="-5">
                <a:latin typeface="Cambria Math"/>
                <a:cs typeface="Cambria Math"/>
              </a:rPr>
              <a:t>∗</a:t>
            </a:r>
            <a:r>
              <a:rPr dirty="0" smtClean="0" sz="1000" spc="-5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17289" y="2570226"/>
            <a:ext cx="88391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08372" y="2555493"/>
            <a:ext cx="869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∗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16804" y="2555493"/>
            <a:ext cx="5765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∗</a:t>
            </a:r>
            <a:r>
              <a:rPr dirty="0" smtClean="0" sz="1000" spc="-5">
                <a:latin typeface="Cambria Math"/>
                <a:cs typeface="Cambria Math"/>
              </a:rPr>
              <a:t>   </a:t>
            </a:r>
            <a:r>
              <a:rPr dirty="0" smtClean="0" sz="1000" spc="-45">
                <a:latin typeface="Cambria Math"/>
                <a:cs typeface="Cambria Math"/>
              </a:rPr>
              <a:t> 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79160" y="2570226"/>
            <a:ext cx="882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83858" y="2570226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3)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6627" y="3059429"/>
            <a:ext cx="932815" cy="638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baseline="27777" sz="1500" spc="-7">
                <a:latin typeface="Cambria Math"/>
                <a:cs typeface="Cambria Math"/>
              </a:rPr>
              <a:t>∗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ts val="1645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08150" y="3059429"/>
            <a:ext cx="2411730" cy="434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0223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Cambria Math"/>
                <a:cs typeface="Cambria Math"/>
              </a:rPr>
              <a:t>�</a:t>
            </a:r>
            <a:r>
              <a:rPr dirty="0" smtClean="0" baseline="27777" sz="1500" spc="-7">
                <a:latin typeface="Cambria Math"/>
                <a:cs typeface="Cambria Math"/>
              </a:rPr>
              <a:t>∗</a:t>
            </a:r>
            <a:r>
              <a:rPr dirty="0" smtClean="0" baseline="27777" sz="1500" spc="-7">
                <a:latin typeface="Cambria Math"/>
                <a:cs typeface="Cambria Math"/>
              </a:rPr>
              <a:t>  </a:t>
            </a:r>
            <a:r>
              <a:rPr dirty="0" smtClean="0" sz="1400" spc="-5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baseline="27777" sz="1500" spc="75">
                <a:latin typeface="Cambria Math"/>
                <a:cs typeface="Cambria Math"/>
              </a:rPr>
              <a:t>∗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7777" sz="1500" spc="-7">
                <a:latin typeface="Cambria Math"/>
                <a:cs typeface="Cambria Math"/>
              </a:rPr>
              <a:t>∗</a:t>
            </a:r>
            <a:r>
              <a:rPr dirty="0" smtClean="0" baseline="27777" sz="1500" spc="-7">
                <a:latin typeface="Cambria Math"/>
                <a:cs typeface="Cambria Math"/>
              </a:rPr>
              <a:t>  </a:t>
            </a:r>
            <a:r>
              <a:rPr dirty="0" smtClean="0" sz="1400" spc="-5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baseline="27777" sz="1500" spc="-7">
                <a:latin typeface="Cambria Math"/>
                <a:cs typeface="Cambria Math"/>
              </a:rPr>
              <a:t>∗</a:t>
            </a:r>
            <a:r>
              <a:rPr dirty="0" smtClean="0" baseline="27777" sz="1500" spc="-7">
                <a:latin typeface="Cambria Math"/>
                <a:cs typeface="Cambria Math"/>
              </a:rPr>
              <a:t> </a:t>
            </a:r>
            <a:r>
              <a:rPr dirty="0" smtClean="0" baseline="27777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45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�</a:t>
            </a:r>
            <a:r>
              <a:rPr dirty="0" smtClean="0" baseline="27777" sz="1500" spc="-7">
                <a:latin typeface="Cambria Math"/>
                <a:cs typeface="Cambria Math"/>
              </a:rPr>
              <a:t>∗</a:t>
            </a:r>
            <a:r>
              <a:rPr dirty="0" smtClean="0" baseline="27777" sz="1500" spc="-7">
                <a:latin typeface="Cambria Math"/>
                <a:cs typeface="Cambria Math"/>
              </a:rPr>
              <a:t>  </a:t>
            </a:r>
            <a:r>
              <a:rPr dirty="0" smtClean="0" sz="1400" spc="-5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7777" sz="1500" spc="-7">
                <a:latin typeface="Cambria Math"/>
                <a:cs typeface="Cambria Math"/>
              </a:rPr>
              <a:t>∗</a:t>
            </a:r>
            <a:r>
              <a:rPr dirty="0" smtClean="0" baseline="27777" sz="1500" spc="-7">
                <a:latin typeface="Cambria Math"/>
                <a:cs typeface="Cambria Math"/>
              </a:rPr>
              <a:t>  </a:t>
            </a:r>
            <a:r>
              <a:rPr dirty="0" smtClean="0" sz="1400" spc="-5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baseline="27777" sz="1500" spc="-7">
                <a:latin typeface="Cambria Math"/>
                <a:cs typeface="Cambria Math"/>
              </a:rPr>
              <a:t>∗</a:t>
            </a:r>
            <a:r>
              <a:rPr dirty="0" smtClean="0" baseline="27777" sz="1500" spc="-7">
                <a:latin typeface="Cambria Math"/>
                <a:cs typeface="Cambria Math"/>
              </a:rPr>
              <a:t> </a:t>
            </a:r>
            <a:r>
              <a:rPr dirty="0" smtClean="0" baseline="27777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baseline="27777" sz="1500" spc="-7">
                <a:latin typeface="Cambria Math"/>
                <a:cs typeface="Cambria Math"/>
              </a:rPr>
              <a:t>∗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409953" y="4127626"/>
            <a:ext cx="99059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2466085" y="4127626"/>
            <a:ext cx="99364" cy="0"/>
          </a:xfrm>
          <a:custGeom>
            <a:avLst/>
            <a:gdLst/>
            <a:ahLst/>
            <a:cxnLst/>
            <a:rect l="l" t="t" r="r" b="b"/>
            <a:pathLst>
              <a:path w="99364" h="0">
                <a:moveTo>
                  <a:pt x="0" y="0"/>
                </a:moveTo>
                <a:lnTo>
                  <a:pt x="9936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1409953" y="4526914"/>
            <a:ext cx="99059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2258822" y="452691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706627" y="3965066"/>
            <a:ext cx="549275" cy="1112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1904" sz="2100" spc="-1117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sz="1400" spc="-380">
                <a:latin typeface="Cambria Math"/>
                <a:cs typeface="Cambria Math"/>
              </a:rPr>
              <a:t>⃗</a:t>
            </a:r>
            <a:r>
              <a:rPr dirty="0" smtClean="0" baseline="-30555" sz="1500" spc="-345">
                <a:latin typeface="Cambria Math"/>
                <a:cs typeface="Cambria Math"/>
              </a:rPr>
              <a:t>�</a:t>
            </a:r>
            <a:r>
              <a:rPr dirty="0" smtClean="0" sz="1400" spc="-305">
                <a:latin typeface="Cambria Math"/>
                <a:cs typeface="Cambria Math"/>
              </a:rPr>
              <a:t>⃗</a:t>
            </a:r>
            <a:r>
              <a:rPr dirty="0" smtClean="0" baseline="-30555" sz="1500" spc="-914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⃗⃗</a:t>
            </a:r>
            <a:r>
              <a:rPr dirty="0" smtClean="0" sz="1400" spc="-480">
                <a:latin typeface="Cambria Math"/>
                <a:cs typeface="Cambria Math"/>
              </a:rPr>
              <a:t>⃗</a:t>
            </a:r>
            <a:r>
              <a:rPr dirty="0" smtClean="0" baseline="-30555" sz="1500" spc="-412">
                <a:latin typeface="Cambria Math"/>
                <a:cs typeface="Cambria Math"/>
              </a:rPr>
              <a:t>�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baseline="-30555" sz="1500" spc="-66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⃗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11904" sz="2100" spc="0">
                <a:latin typeface="Cambria Math"/>
                <a:cs typeface="Cambria Math"/>
              </a:rPr>
              <a:t>=</a:t>
            </a:r>
            <a:endParaRPr baseline="-11904" sz="2100">
              <a:latin typeface="Cambria Math"/>
              <a:cs typeface="Cambria Math"/>
            </a:endParaRPr>
          </a:p>
          <a:p>
            <a:pPr>
              <a:lnSpc>
                <a:spcPts val="1400"/>
              </a:lnSpc>
              <a:spcBef>
                <a:spcPts val="64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dirty="0" smtClean="0" baseline="-11904" sz="2100" spc="-1117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sz="1400" spc="-380">
                <a:latin typeface="Cambria Math"/>
                <a:cs typeface="Cambria Math"/>
              </a:rPr>
              <a:t>⃗</a:t>
            </a:r>
            <a:r>
              <a:rPr dirty="0" smtClean="0" baseline="-30555" sz="1500" spc="-345">
                <a:latin typeface="Cambria Math"/>
                <a:cs typeface="Cambria Math"/>
              </a:rPr>
              <a:t>�</a:t>
            </a:r>
            <a:r>
              <a:rPr dirty="0" smtClean="0" sz="1400" spc="-305">
                <a:latin typeface="Cambria Math"/>
                <a:cs typeface="Cambria Math"/>
              </a:rPr>
              <a:t>⃗</a:t>
            </a:r>
            <a:r>
              <a:rPr dirty="0" smtClean="0" baseline="-30555" sz="1500" spc="-914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⃗⃗</a:t>
            </a:r>
            <a:r>
              <a:rPr dirty="0" smtClean="0" sz="1400" spc="-480">
                <a:latin typeface="Cambria Math"/>
                <a:cs typeface="Cambria Math"/>
              </a:rPr>
              <a:t>⃗</a:t>
            </a:r>
            <a:r>
              <a:rPr dirty="0" smtClean="0" baseline="-30555" sz="1500" spc="-412">
                <a:latin typeface="Cambria Math"/>
                <a:cs typeface="Cambria Math"/>
              </a:rPr>
              <a:t>�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baseline="-30555" sz="1500" spc="-66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⃗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11904" sz="2100" spc="0">
                <a:latin typeface="Cambria Math"/>
                <a:cs typeface="Cambria Math"/>
              </a:rPr>
              <a:t>=</a:t>
            </a:r>
            <a:endParaRPr baseline="-11904" sz="21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baseline="11904" sz="2100" spc="-89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𝑎��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4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97253" y="3864482"/>
            <a:ext cx="11804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68705" algn="l"/>
              </a:tabLst>
            </a:pPr>
            <a:r>
              <a:rPr dirty="0" smtClean="0" sz="1400">
                <a:latin typeface="Cambria Math"/>
                <a:cs typeface="Cambria Math"/>
              </a:rPr>
              <a:t>1	</a:t>
            </a: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97253" y="4094637"/>
            <a:ext cx="2318385" cy="248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27635">
              <a:lnSpc>
                <a:spcPct val="55700"/>
              </a:lnSpc>
              <a:tabLst>
                <a:tab pos="1068705" algn="l"/>
                <a:tab pos="1196975" algn="l"/>
                <a:tab pos="1833880" algn="l"/>
              </a:tabLst>
            </a:pPr>
            <a:r>
              <a:rPr dirty="0" smtClean="0" baseline="1984" sz="2100">
                <a:latin typeface="Cambria Math"/>
                <a:cs typeface="Cambria Math"/>
              </a:rPr>
              <a:t>[</a:t>
            </a: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3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baseline="1984" sz="21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		</a:t>
            </a:r>
            <a:r>
              <a:rPr dirty="0" smtClean="0" sz="1400" spc="0">
                <a:latin typeface="Cambria Math"/>
                <a:cs typeface="Cambria Math"/>
              </a:rPr>
              <a:t>[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 4	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12010" y="3985386"/>
            <a:ext cx="19958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75970" algn="l"/>
                <a:tab pos="1433195" algn="l"/>
              </a:tabLst>
            </a:pPr>
            <a:r>
              <a:rPr dirty="0" smtClean="0" sz="1000" spc="-5">
                <a:latin typeface="Cambria Math"/>
                <a:cs typeface="Cambria Math"/>
              </a:rPr>
              <a:t>∗</a:t>
            </a:r>
            <a:r>
              <a:rPr dirty="0" smtClean="0" sz="1000" spc="-5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5">
                <a:latin typeface="Cambria Math"/>
                <a:cs typeface="Cambria Math"/>
              </a:rPr>
              <a:t>∗</a:t>
            </a:r>
            <a:r>
              <a:rPr dirty="0" smtClean="0" sz="1000" spc="-5">
                <a:latin typeface="Cambria Math"/>
                <a:cs typeface="Cambria Math"/>
              </a:rPr>
              <a:t>   </a:t>
            </a:r>
            <a:r>
              <a:rPr dirty="0" smtClean="0" sz="1000" spc="-55">
                <a:latin typeface="Cambria Math"/>
                <a:cs typeface="Cambria Math"/>
              </a:rPr>
              <a:t> 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93590" y="4000118"/>
            <a:ext cx="882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349746" y="4000118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4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97253" y="4263770"/>
            <a:ext cx="9734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61060" algn="l"/>
              </a:tabLst>
            </a:pPr>
            <a:r>
              <a:rPr dirty="0" smtClean="0" sz="1400">
                <a:latin typeface="Cambria Math"/>
                <a:cs typeface="Cambria Math"/>
              </a:rPr>
              <a:t>1	</a:t>
            </a: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97253" y="4399406"/>
            <a:ext cx="186880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792605" algn="l"/>
              </a:tabLst>
            </a:pPr>
            <a:r>
              <a:rPr dirty="0" smtClean="0" baseline="-37698" sz="210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[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74391" y="4384674"/>
            <a:ext cx="3175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372605" y="4399406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5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77441" y="4690490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385569" y="4953634"/>
            <a:ext cx="109728" cy="0"/>
          </a:xfrm>
          <a:custGeom>
            <a:avLst/>
            <a:gdLst/>
            <a:ahLst/>
            <a:cxnLst/>
            <a:rect l="l" t="t" r="r" b="b"/>
            <a:pathLst>
              <a:path w="109728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372869" y="4826126"/>
            <a:ext cx="93599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7698" sz="2100">
                <a:latin typeface="Cambria Math"/>
                <a:cs typeface="Cambria Math"/>
              </a:rPr>
              <a:t>�</a:t>
            </a:r>
            <a:r>
              <a:rPr dirty="0" smtClean="0" baseline="-37698" sz="2100" spc="-60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310">
                <a:latin typeface="Cambria Math"/>
                <a:cs typeface="Cambria Math"/>
              </a:rPr>
              <a:t> 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6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����</a:t>
            </a:r>
            <a:r>
              <a:rPr dirty="0" smtClean="0" baseline="-16666" sz="1500" spc="14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56333" y="4674234"/>
            <a:ext cx="103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𝑇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385569" y="5432170"/>
            <a:ext cx="109728" cy="0"/>
          </a:xfrm>
          <a:custGeom>
            <a:avLst/>
            <a:gdLst/>
            <a:ahLst/>
            <a:cxnLst/>
            <a:rect l="l" t="t" r="r" b="b"/>
            <a:pathLst>
              <a:path w="109728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780285" y="543217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590802" y="5046090"/>
            <a:ext cx="168910" cy="2705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115"/>
              </a:lnSpc>
            </a:pPr>
            <a:r>
              <a:rPr dirty="0" smtClean="0" sz="1000" spc="20">
                <a:latin typeface="Cambria Math"/>
                <a:cs typeface="Cambria Math"/>
              </a:rPr>
              <a:t>0</a:t>
            </a:r>
            <a:endParaRPr sz="1000">
              <a:latin typeface="Cambria Math"/>
              <a:cs typeface="Cambria Math"/>
            </a:endParaRPr>
          </a:p>
          <a:p>
            <a:pPr marL="78105">
              <a:lnSpc>
                <a:spcPts val="925"/>
              </a:lnSpc>
            </a:pPr>
            <a:r>
              <a:rPr dirty="0" smtClean="0" sz="1000" spc="-10">
                <a:latin typeface="Cambria Math"/>
                <a:cs typeface="Cambria Math"/>
              </a:rPr>
              <a:t>𝑇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61938" y="4826126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6)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06627" y="5341238"/>
            <a:ext cx="52641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89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𝑎��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4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77441" y="5169026"/>
            <a:ext cx="5143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2590" algn="l"/>
              </a:tabLst>
            </a:pPr>
            <a:r>
              <a:rPr dirty="0" smtClean="0" sz="1400">
                <a:latin typeface="Cambria Math"/>
                <a:cs typeface="Cambria Math"/>
              </a:rPr>
              <a:t>1	</a:t>
            </a: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217798" y="5432170"/>
            <a:ext cx="109727" cy="0"/>
          </a:xfrm>
          <a:custGeom>
            <a:avLst/>
            <a:gdLst/>
            <a:ahLst/>
            <a:cxnLst/>
            <a:rect l="l" t="t" r="r" b="b"/>
            <a:pathLst>
              <a:path w="109727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612515" y="543217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372869" y="5304662"/>
            <a:ext cx="384619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58235" algn="l"/>
              </a:tabLst>
            </a:pPr>
            <a:r>
              <a:rPr dirty="0" smtClean="0" baseline="-37698" sz="2100">
                <a:latin typeface="Cambria Math"/>
                <a:cs typeface="Cambria Math"/>
              </a:rPr>
              <a:t>�</a:t>
            </a:r>
            <a:r>
              <a:rPr dirty="0" smtClean="0" baseline="-37698" sz="2100" spc="-60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310">
                <a:latin typeface="Cambria Math"/>
                <a:cs typeface="Cambria Math"/>
              </a:rPr>
              <a:t>  </a:t>
            </a:r>
            <a:r>
              <a:rPr dirty="0" smtClean="0" sz="1400" spc="-5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 </a:t>
            </a:r>
            <a:r>
              <a:rPr dirty="0" smtClean="0" baseline="-37698" sz="2100" spc="-112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r>
              <a:rPr dirty="0" smtClean="0" baseline="-37698" sz="2100" spc="-82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310">
                <a:latin typeface="Cambria Math"/>
                <a:cs typeface="Cambria Math"/>
              </a:rPr>
              <a:t>  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 </a:t>
            </a:r>
            <a:r>
              <a:rPr dirty="0" smtClean="0" baseline="-37698" sz="2100" spc="-112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10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673223" y="5289930"/>
            <a:ext cx="23602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54860" algn="l"/>
              </a:tabLst>
            </a:pPr>
            <a:r>
              <a:rPr dirty="0" smtClean="0" sz="1000" spc="-5">
                <a:latin typeface="Cambria Math"/>
                <a:cs typeface="Cambria Math"/>
              </a:rPr>
              <a:t>∗</a:t>
            </a:r>
            <a:r>
              <a:rPr dirty="0" smtClean="0" sz="1000" spc="-5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590802" y="5524626"/>
            <a:ext cx="1929764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42770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0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209670" y="5169026"/>
            <a:ext cx="5143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2590" algn="l"/>
              </a:tabLst>
            </a:pPr>
            <a:r>
              <a:rPr dirty="0" smtClean="0" sz="1400">
                <a:latin typeface="Cambria Math"/>
                <a:cs typeface="Cambria Math"/>
              </a:rPr>
              <a:t>1	</a:t>
            </a: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487039" y="5152770"/>
            <a:ext cx="103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𝑇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320790" y="5304662"/>
            <a:ext cx="2736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7)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06627" y="5818504"/>
            <a:ext cx="52641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89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𝑎��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4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372869" y="5646038"/>
            <a:ext cx="14554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33170" algn="l"/>
                <a:tab pos="1442085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>
                <a:latin typeface="Cambria Math"/>
                <a:cs typeface="Cambria Math"/>
              </a:rPr>
              <a:t>	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spc="12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1</a:t>
            </a:r>
            <a:r>
              <a:rPr dirty="0" smtClean="0" sz="1400" spc="0" u="heavy">
                <a:latin typeface="Cambria Math"/>
                <a:cs typeface="Cambria Math"/>
              </a:rPr>
              <a:t> 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372869" y="5875979"/>
            <a:ext cx="3455670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27635">
              <a:lnSpc>
                <a:spcPct val="55800"/>
              </a:lnSpc>
              <a:tabLst>
                <a:tab pos="1233170" algn="l"/>
                <a:tab pos="1471295" algn="l"/>
              </a:tabLst>
            </a:pP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		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310">
                <a:latin typeface="Cambria Math"/>
                <a:cs typeface="Cambria Math"/>
              </a:rPr>
              <a:t> 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co</a:t>
            </a:r>
            <a:r>
              <a:rPr dirty="0" smtClean="0" sz="1400" spc="-5">
                <a:latin typeface="Cambria Math"/>
                <a:cs typeface="Cambria Math"/>
              </a:rPr>
              <a:t>s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 2	</a:t>
            </a:r>
            <a:r>
              <a:rPr dirty="0" smtClean="0" sz="1400" spc="0">
                <a:latin typeface="Cambria Math"/>
                <a:cs typeface="Cambria Math"/>
              </a:rPr>
              <a:t>2�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240026" y="5766942"/>
            <a:ext cx="869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∗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816222" y="5629782"/>
            <a:ext cx="103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𝑇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750690" y="6001892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296405" y="5781674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8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268272" y="6759828"/>
            <a:ext cx="99059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706627" y="6233032"/>
            <a:ext cx="1584325" cy="9067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6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𝑎��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3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algn="ctr" marR="361950">
              <a:lnSpc>
                <a:spcPts val="1480"/>
              </a:lnSpc>
              <a:spcBef>
                <a:spcPts val="395"/>
              </a:spcBef>
            </a:pP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555"/>
              </a:lnSpc>
            </a:pPr>
            <a:r>
              <a:rPr dirty="0" smtClean="0" baseline="11904" sz="2100" spc="-89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𝑎��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4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2</a:t>
            </a:r>
            <a:r>
              <a:rPr dirty="0" smtClean="0" baseline="-25793" sz="2100" spc="-120">
                <a:latin typeface="Cambria Math"/>
                <a:cs typeface="Cambria Math"/>
              </a:rPr>
              <a:t> </a:t>
            </a:r>
            <a:r>
              <a:rPr dirty="0" smtClean="0" baseline="11904" sz="2100" spc="7">
                <a:latin typeface="Cambria Math"/>
                <a:cs typeface="Cambria Math"/>
              </a:rPr>
              <a:t>�</a:t>
            </a:r>
            <a:r>
              <a:rPr dirty="0" smtClean="0" baseline="11904" sz="2100" spc="30">
                <a:latin typeface="Cambria Math"/>
                <a:cs typeface="Cambria Math"/>
              </a:rPr>
              <a:t>�</a:t>
            </a:r>
            <a:r>
              <a:rPr dirty="0" smtClean="0" baseline="13888" sz="2100" spc="7">
                <a:latin typeface="Cambria Math"/>
                <a:cs typeface="Cambria Math"/>
              </a:rPr>
              <a:t>(</a:t>
            </a:r>
            <a:r>
              <a:rPr dirty="0" smtClean="0" baseline="11904" sz="2100" spc="-89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����</a:t>
            </a:r>
            <a:r>
              <a:rPr dirty="0" smtClean="0" sz="1000" spc="-135">
                <a:latin typeface="Cambria Math"/>
                <a:cs typeface="Cambria Math"/>
              </a:rPr>
              <a:t> </a:t>
            </a:r>
            <a:r>
              <a:rPr dirty="0" smtClean="0" baseline="13888" sz="2100" spc="0">
                <a:latin typeface="Cambria Math"/>
                <a:cs typeface="Cambria Math"/>
              </a:rPr>
              <a:t>)</a:t>
            </a:r>
            <a:endParaRPr baseline="13888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255572" y="6097396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122677" y="6218300"/>
            <a:ext cx="869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∗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299453" y="6233032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9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270497" y="6632320"/>
            <a:ext cx="3708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10)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06627" y="7235825"/>
            <a:ext cx="2611120" cy="5149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6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40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baseline="-9259" sz="1350" spc="-7">
                <a:latin typeface="Times New Roman"/>
                <a:cs typeface="Times New Roman"/>
              </a:rPr>
              <a:t>c</a:t>
            </a:r>
            <a:r>
              <a:rPr dirty="0" smtClean="0" baseline="-9259" sz="1350" spc="7">
                <a:latin typeface="Times New Roman"/>
                <a:cs typeface="Times New Roman"/>
              </a:rPr>
              <a:t>o</a:t>
            </a:r>
            <a:r>
              <a:rPr dirty="0" smtClean="0" baseline="-9259" sz="1350" spc="0">
                <a:latin typeface="Times New Roman"/>
                <a:cs typeface="Times New Roman"/>
              </a:rPr>
              <a:t>m</a:t>
            </a:r>
            <a:r>
              <a:rPr dirty="0" smtClean="0" baseline="-9259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292097" y="7100188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951989" y="7221092"/>
            <a:ext cx="869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∗</a:t>
            </a:r>
            <a:endParaRPr sz="1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35532" y="1017524"/>
            <a:ext cx="6007735" cy="1642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2700" indent="-228600">
              <a:lnSpc>
                <a:spcPts val="1610"/>
              </a:lnSpc>
              <a:buFont typeface="Wingdings"/>
              <a:buChar char="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marR="15240" indent="-228600">
              <a:lnSpc>
                <a:spcPts val="1610"/>
              </a:lnSpc>
              <a:spcBef>
                <a:spcPts val="10"/>
              </a:spcBef>
              <a:buFont typeface="Wingdings"/>
              <a:buChar char=""/>
              <a:tabLst>
                <a:tab pos="2413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elo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10" b="1">
                <a:latin typeface="Times New Roman"/>
                <a:cs typeface="Times New Roman"/>
              </a:rPr>
              <a:t>y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th.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506095">
              <a:lnSpc>
                <a:spcPts val="1565"/>
              </a:lnSpc>
              <a:tabLst>
                <a:tab pos="151066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=V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 λ	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=C=3</a:t>
            </a:r>
            <a:r>
              <a:rPr dirty="0" smtClean="0" sz="1400" spc="-15">
                <a:latin typeface="Times New Roman"/>
                <a:cs typeface="Times New Roman"/>
              </a:rPr>
              <a:t>×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baseline="30864" sz="1350" spc="0">
                <a:latin typeface="Times New Roman"/>
                <a:cs typeface="Times New Roman"/>
              </a:rPr>
              <a:t>8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/sec</a:t>
            </a:r>
            <a:endParaRPr sz="1400">
              <a:latin typeface="Times New Roman"/>
              <a:cs typeface="Times New Roman"/>
            </a:endParaRPr>
          </a:p>
          <a:p>
            <a:pPr algn="just" marL="12700" marR="14604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ory 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ism   is 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0">
                <a:latin typeface="Times New Roman"/>
                <a:cs typeface="Times New Roman"/>
              </a:rPr>
              <a:t> gre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66289" y="4608194"/>
            <a:ext cx="26015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"/>
                <a:cs typeface="Cambria"/>
              </a:rPr>
              <a:t>F</a:t>
            </a:r>
            <a:r>
              <a:rPr dirty="0" smtClean="0" sz="1400" spc="0">
                <a:latin typeface="Cambria"/>
                <a:cs typeface="Cambria"/>
              </a:rPr>
              <a:t>ig</a:t>
            </a:r>
            <a:r>
              <a:rPr dirty="0" smtClean="0" sz="1400" spc="-15">
                <a:latin typeface="Cambria"/>
                <a:cs typeface="Cambria"/>
              </a:rPr>
              <a:t>.</a:t>
            </a:r>
            <a:r>
              <a:rPr dirty="0" smtClean="0" sz="1400" spc="0">
                <a:latin typeface="Cambria"/>
                <a:cs typeface="Cambria"/>
              </a:rPr>
              <a:t>(</a:t>
            </a:r>
            <a:r>
              <a:rPr dirty="0" smtClean="0" sz="1400" spc="-5">
                <a:latin typeface="Cambria"/>
                <a:cs typeface="Cambria"/>
              </a:rPr>
              <a:t>2</a:t>
            </a:r>
            <a:r>
              <a:rPr dirty="0" smtClean="0" sz="1400" spc="0">
                <a:latin typeface="Cambria"/>
                <a:cs typeface="Cambria"/>
              </a:rPr>
              <a:t>)</a:t>
            </a:r>
            <a:r>
              <a:rPr dirty="0" smtClean="0" sz="1400" spc="10">
                <a:latin typeface="Cambria"/>
                <a:cs typeface="Cambria"/>
              </a:rPr>
              <a:t> </a:t>
            </a:r>
            <a:r>
              <a:rPr dirty="0" smtClean="0" sz="1400" spc="-15">
                <a:latin typeface="Cambria"/>
                <a:cs typeface="Cambria"/>
              </a:rPr>
              <a:t>e</a:t>
            </a:r>
            <a:r>
              <a:rPr dirty="0" smtClean="0" sz="1400" spc="0">
                <a:latin typeface="Cambria"/>
                <a:cs typeface="Cambria"/>
              </a:rPr>
              <a:t>le</a:t>
            </a:r>
            <a:r>
              <a:rPr dirty="0" smtClean="0" sz="1400" spc="5">
                <a:latin typeface="Cambria"/>
                <a:cs typeface="Cambria"/>
              </a:rPr>
              <a:t>c</a:t>
            </a:r>
            <a:r>
              <a:rPr dirty="0" smtClean="0" sz="1400" spc="0">
                <a:latin typeface="Cambria"/>
                <a:cs typeface="Cambria"/>
              </a:rPr>
              <a:t>t</a:t>
            </a:r>
            <a:r>
              <a:rPr dirty="0" smtClean="0" sz="1400" spc="-5">
                <a:latin typeface="Cambria"/>
                <a:cs typeface="Cambria"/>
              </a:rPr>
              <a:t>r</a:t>
            </a:r>
            <a:r>
              <a:rPr dirty="0" smtClean="0" sz="1400" spc="0">
                <a:latin typeface="Cambria"/>
                <a:cs typeface="Cambria"/>
              </a:rPr>
              <a:t>o</a:t>
            </a:r>
            <a:r>
              <a:rPr dirty="0" smtClean="0" sz="1400" spc="-10">
                <a:latin typeface="Cambria"/>
                <a:cs typeface="Cambria"/>
              </a:rPr>
              <a:t>m</a:t>
            </a:r>
            <a:r>
              <a:rPr dirty="0" smtClean="0" sz="1400" spc="-15">
                <a:latin typeface="Cambria"/>
                <a:cs typeface="Cambria"/>
              </a:rPr>
              <a:t>a</a:t>
            </a:r>
            <a:r>
              <a:rPr dirty="0" smtClean="0" sz="1400" spc="0">
                <a:latin typeface="Cambria"/>
                <a:cs typeface="Cambria"/>
              </a:rPr>
              <a:t>gne</a:t>
            </a:r>
            <a:r>
              <a:rPr dirty="0" smtClean="0" sz="1400" spc="-10">
                <a:latin typeface="Cambria"/>
                <a:cs typeface="Cambria"/>
              </a:rPr>
              <a:t>t</a:t>
            </a:r>
            <a:r>
              <a:rPr dirty="0" smtClean="0" sz="1400" spc="0">
                <a:latin typeface="Cambria"/>
                <a:cs typeface="Cambria"/>
              </a:rPr>
              <a:t>ic</a:t>
            </a:r>
            <a:r>
              <a:rPr dirty="0" smtClean="0" sz="1400" spc="-10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Spe</a:t>
            </a:r>
            <a:r>
              <a:rPr dirty="0" smtClean="0" sz="1400" spc="-10">
                <a:latin typeface="Cambria"/>
                <a:cs typeface="Cambria"/>
              </a:rPr>
              <a:t>c</a:t>
            </a:r>
            <a:r>
              <a:rPr dirty="0" smtClean="0" sz="1400" spc="0">
                <a:latin typeface="Cambria"/>
                <a:cs typeface="Cambria"/>
              </a:rPr>
              <a:t>t</a:t>
            </a:r>
            <a:r>
              <a:rPr dirty="0" smtClean="0" sz="1400" spc="-5">
                <a:latin typeface="Cambria"/>
                <a:cs typeface="Cambria"/>
              </a:rPr>
              <a:t>r</a:t>
            </a:r>
            <a:r>
              <a:rPr dirty="0" smtClean="0" sz="1400" spc="0">
                <a:latin typeface="Cambria"/>
                <a:cs typeface="Cambria"/>
              </a:rPr>
              <a:t>um.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6627" y="7626477"/>
            <a:ext cx="6238240" cy="184721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534795" indent="457200">
              <a:lnSpc>
                <a:spcPts val="1610"/>
              </a:lnSpc>
            </a:pPr>
            <a:r>
              <a:rPr dirty="0" smtClean="0" sz="1400" i="1">
                <a:latin typeface="Times New Roman"/>
                <a:cs typeface="Times New Roman"/>
              </a:rPr>
              <a:t>Ta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le 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1) </a:t>
            </a:r>
            <a:r>
              <a:rPr dirty="0" smtClean="0" sz="1400" spc="-10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ro</a:t>
            </a:r>
            <a:r>
              <a:rPr dirty="0" smtClean="0" sz="1400" spc="-2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0" i="1">
                <a:latin typeface="Times New Roman"/>
                <a:cs typeface="Times New Roman"/>
              </a:rPr>
              <a:t>ne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ic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ec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.</a:t>
            </a:r>
            <a:r>
              <a:rPr dirty="0" smtClean="0" sz="1400" spc="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(*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-2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frequ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ncy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0" u="heavy">
                <a:latin typeface="Times New Roman"/>
                <a:cs typeface="Times New Roman"/>
              </a:rPr>
              <a:t>(</a:t>
            </a:r>
            <a:r>
              <a:rPr dirty="0" smtClean="0" sz="1400" spc="-20" b="1" u="heavy">
                <a:latin typeface="Times New Roman"/>
                <a:cs typeface="Times New Roman"/>
              </a:rPr>
              <a:t>R</a:t>
            </a:r>
            <a:r>
              <a:rPr dirty="0" smtClean="0" sz="1400" spc="-5" b="1" u="heavy">
                <a:latin typeface="Times New Roman"/>
                <a:cs typeface="Times New Roman"/>
              </a:rPr>
              <a:t>F</a:t>
            </a:r>
            <a:r>
              <a:rPr dirty="0" smtClean="0" sz="1400" spc="0" u="heavy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fre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ext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below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ts val="1620"/>
              </a:lnSpc>
              <a:spcBef>
                <a:spcPts val="35"/>
              </a:spcBef>
            </a:pPr>
            <a:r>
              <a:rPr dirty="0" smtClean="0" sz="1400">
                <a:latin typeface="Times New Roman"/>
                <a:cs typeface="Times New Roman"/>
              </a:rPr>
              <a:t>3 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tz 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00 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tz 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 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1524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6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75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6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io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60119" y="2666999"/>
            <a:ext cx="6323076" cy="19217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024127" y="2730988"/>
            <a:ext cx="6144767" cy="17433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005077" y="2711957"/>
            <a:ext cx="6182868" cy="1781555"/>
          </a:xfrm>
          <a:custGeom>
            <a:avLst/>
            <a:gdLst/>
            <a:ahLst/>
            <a:cxnLst/>
            <a:rect l="l" t="t" r="r" b="b"/>
            <a:pathLst>
              <a:path w="6182868" h="1781555">
                <a:moveTo>
                  <a:pt x="0" y="1781555"/>
                </a:moveTo>
                <a:lnTo>
                  <a:pt x="6182868" y="1781555"/>
                </a:lnTo>
                <a:lnTo>
                  <a:pt x="6182868" y="0"/>
                </a:lnTo>
                <a:lnTo>
                  <a:pt x="0" y="0"/>
                </a:lnTo>
                <a:lnTo>
                  <a:pt x="0" y="178155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18693" y="5030723"/>
          <a:ext cx="6583806" cy="2598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1499"/>
                <a:gridCol w="2159762"/>
                <a:gridCol w="2071496"/>
              </a:tblGrid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nd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Abbre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iation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nge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ency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nge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elen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th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Aud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AF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dio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5" b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Very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low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5" b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5" b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edi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5" b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654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Very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Ultra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uency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SHF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cm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tr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000" spc="-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ly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req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ency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.1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cm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nd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infr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red*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mtClean="0" baseline="29914" sz="975" spc="-10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baseline="29914" sz="975" spc="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cm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Vi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ib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pec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000" spc="20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000" spc="-3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baseline="29914" sz="975" spc="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cm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Ultr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iolet*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-6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cm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X-r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mtClean="0" baseline="29914" sz="975" spc="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13</a:t>
                      </a:r>
                      <a:r>
                        <a:rPr dirty="0" smtClean="0" baseline="29914" sz="975" spc="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-9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cm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-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mtClean="0" baseline="29914" sz="975" spc="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-8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000" spc="-1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cm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000" spc="-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ic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s*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mtClean="0" baseline="29914" sz="975" spc="112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000" spc="0" b="1">
                          <a:latin typeface="Times New Roman"/>
                          <a:cs typeface="Times New Roman"/>
                        </a:rPr>
                        <a:t>×</a:t>
                      </a:r>
                      <a:r>
                        <a:rPr dirty="0" smtClean="0" sz="10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5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-12</a:t>
                      </a:r>
                      <a:r>
                        <a:rPr dirty="0" smtClean="0" baseline="29914" sz="975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29914" sz="975" spc="-10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000" spc="10" b="1">
                          <a:latin typeface="Times New Roman"/>
                          <a:cs typeface="Times New Roman"/>
                        </a:rPr>
                        <a:t>cm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06627" y="1017524"/>
            <a:ext cx="6237605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ike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ref</a:t>
            </a:r>
            <a:r>
              <a:rPr dirty="0" smtClean="0" sz="1400" spc="5" u="sng">
                <a:latin typeface="Times New Roman"/>
                <a:cs typeface="Times New Roman"/>
              </a:rPr>
              <a:t>l</a:t>
            </a:r>
            <a:r>
              <a:rPr dirty="0" smtClean="0" sz="1400" spc="0" u="sng">
                <a:latin typeface="Times New Roman"/>
                <a:cs typeface="Times New Roman"/>
              </a:rPr>
              <a:t>e</a:t>
            </a:r>
            <a:r>
              <a:rPr dirty="0" smtClean="0" sz="1400" spc="-15" u="sng">
                <a:latin typeface="Times New Roman"/>
                <a:cs typeface="Times New Roman"/>
              </a:rPr>
              <a:t>c</a:t>
            </a:r>
            <a:r>
              <a:rPr dirty="0" smtClean="0" sz="1400" spc="0" u="sng">
                <a:latin typeface="Times New Roman"/>
                <a:cs typeface="Times New Roman"/>
              </a:rPr>
              <a:t>t</a:t>
            </a:r>
            <a:r>
              <a:rPr dirty="0" smtClean="0" sz="1400" spc="-10" u="sng">
                <a:latin typeface="Times New Roman"/>
                <a:cs typeface="Times New Roman"/>
              </a:rPr>
              <a:t>i</a:t>
            </a:r>
            <a:r>
              <a:rPr dirty="0" smtClean="0" sz="1400" spc="-10" u="sng">
                <a:latin typeface="Times New Roman"/>
                <a:cs typeface="Times New Roman"/>
              </a:rPr>
              <a:t>o</a:t>
            </a:r>
            <a:r>
              <a:rPr dirty="0" smtClean="0" sz="1400" spc="0" u="sng">
                <a:latin typeface="Times New Roman"/>
                <a:cs typeface="Times New Roman"/>
              </a:rPr>
              <a:t>n</a:t>
            </a:r>
            <a:r>
              <a:rPr dirty="0" smtClean="0" sz="1400" spc="0" u="sng">
                <a:latin typeface="Times New Roman"/>
                <a:cs typeface="Times New Roman"/>
              </a:rPr>
              <a:t>,</a:t>
            </a:r>
            <a:r>
              <a:rPr dirty="0" smtClean="0" sz="1400" spc="60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refra</a:t>
            </a:r>
            <a:r>
              <a:rPr dirty="0" smtClean="0" sz="1400" spc="-10" u="sng">
                <a:latin typeface="Times New Roman"/>
                <a:cs typeface="Times New Roman"/>
              </a:rPr>
              <a:t>c</a:t>
            </a:r>
            <a:r>
              <a:rPr dirty="0" smtClean="0" sz="1400" spc="0" u="sng">
                <a:latin typeface="Times New Roman"/>
                <a:cs typeface="Times New Roman"/>
              </a:rPr>
              <a:t>t</a:t>
            </a:r>
            <a:r>
              <a:rPr dirty="0" smtClean="0" sz="1400" spc="-10" u="sng">
                <a:latin typeface="Times New Roman"/>
                <a:cs typeface="Times New Roman"/>
              </a:rPr>
              <a:t>i</a:t>
            </a:r>
            <a:r>
              <a:rPr dirty="0" smtClean="0" sz="1400" spc="-10" u="sng">
                <a:latin typeface="Times New Roman"/>
                <a:cs typeface="Times New Roman"/>
              </a:rPr>
              <a:t>o</a:t>
            </a:r>
            <a:r>
              <a:rPr dirty="0" smtClean="0" sz="1400" spc="0" u="sng">
                <a:latin typeface="Times New Roman"/>
                <a:cs typeface="Times New Roman"/>
              </a:rPr>
              <a:t>n</a:t>
            </a:r>
            <a:r>
              <a:rPr dirty="0" smtClean="0" sz="1400" spc="0" u="sng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d</a:t>
            </a:r>
            <a:r>
              <a:rPr dirty="0" smtClean="0" sz="1400" spc="0" u="sng">
                <a:latin typeface="Times New Roman"/>
                <a:cs typeface="Times New Roman"/>
              </a:rPr>
              <a:t>i</a:t>
            </a:r>
            <a:r>
              <a:rPr dirty="0" smtClean="0" sz="1400" spc="-15" u="sng">
                <a:latin typeface="Times New Roman"/>
                <a:cs typeface="Times New Roman"/>
              </a:rPr>
              <a:t>f</a:t>
            </a:r>
            <a:r>
              <a:rPr dirty="0" smtClean="0" sz="1400" spc="0" u="sng">
                <a:latin typeface="Times New Roman"/>
                <a:cs typeface="Times New Roman"/>
              </a:rPr>
              <a:t>fra</a:t>
            </a:r>
            <a:r>
              <a:rPr dirty="0" smtClean="0" sz="1400" spc="-10" u="sng">
                <a:latin typeface="Times New Roman"/>
                <a:cs typeface="Times New Roman"/>
              </a:rPr>
              <a:t>c</a:t>
            </a:r>
            <a:r>
              <a:rPr dirty="0" smtClean="0" sz="1400" spc="0" u="sng">
                <a:latin typeface="Times New Roman"/>
                <a:cs typeface="Times New Roman"/>
              </a:rPr>
              <a:t>t</a:t>
            </a:r>
            <a:r>
              <a:rPr dirty="0" smtClean="0" sz="1400" spc="-10" u="sng">
                <a:latin typeface="Times New Roman"/>
                <a:cs typeface="Times New Roman"/>
              </a:rPr>
              <a:t>i</a:t>
            </a:r>
            <a:r>
              <a:rPr dirty="0" smtClean="0" sz="1400" spc="-10" u="sng">
                <a:latin typeface="Times New Roman"/>
                <a:cs typeface="Times New Roman"/>
              </a:rPr>
              <a:t>o</a:t>
            </a:r>
            <a:r>
              <a:rPr dirty="0" smtClean="0" sz="1400" spc="0" u="sng">
                <a:latin typeface="Times New Roman"/>
                <a:cs typeface="Times New Roman"/>
              </a:rPr>
              <a:t>n</a:t>
            </a:r>
            <a:r>
              <a:rPr dirty="0" smtClean="0" sz="1400" spc="0" u="sng">
                <a:latin typeface="Times New Roman"/>
                <a:cs typeface="Times New Roman"/>
              </a:rPr>
              <a:t>,</a:t>
            </a:r>
            <a:r>
              <a:rPr dirty="0" smtClean="0" sz="1400" spc="-10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a</a:t>
            </a:r>
            <a:r>
              <a:rPr dirty="0" smtClean="0" sz="1400" spc="-10" u="sng">
                <a:latin typeface="Times New Roman"/>
                <a:cs typeface="Times New Roman"/>
              </a:rPr>
              <a:t>b</a:t>
            </a:r>
            <a:r>
              <a:rPr dirty="0" smtClean="0" sz="1400" spc="0" u="sng">
                <a:latin typeface="Times New Roman"/>
                <a:cs typeface="Times New Roman"/>
              </a:rPr>
              <a:t>s</a:t>
            </a:r>
            <a:r>
              <a:rPr dirty="0" smtClean="0" sz="1400" spc="-10" u="sng">
                <a:latin typeface="Times New Roman"/>
                <a:cs typeface="Times New Roman"/>
              </a:rPr>
              <a:t>o</a:t>
            </a:r>
            <a:r>
              <a:rPr dirty="0" smtClean="0" sz="1400" spc="0" u="sng">
                <a:latin typeface="Times New Roman"/>
                <a:cs typeface="Times New Roman"/>
              </a:rPr>
              <a:t>r</a:t>
            </a:r>
            <a:r>
              <a:rPr dirty="0" smtClean="0" sz="1400" spc="-10" u="sng">
                <a:latin typeface="Times New Roman"/>
                <a:cs typeface="Times New Roman"/>
              </a:rPr>
              <a:t>p</a:t>
            </a:r>
            <a:r>
              <a:rPr dirty="0" smtClean="0" sz="1400" spc="0" u="sng">
                <a:latin typeface="Times New Roman"/>
                <a:cs typeface="Times New Roman"/>
              </a:rPr>
              <a:t>t</a:t>
            </a:r>
            <a:r>
              <a:rPr dirty="0" smtClean="0" sz="1400" spc="-10" u="sng">
                <a:latin typeface="Times New Roman"/>
                <a:cs typeface="Times New Roman"/>
              </a:rPr>
              <a:t>i</a:t>
            </a:r>
            <a:r>
              <a:rPr dirty="0" smtClean="0" sz="1400" spc="-10" u="sng">
                <a:latin typeface="Times New Roman"/>
                <a:cs typeface="Times New Roman"/>
              </a:rPr>
              <a:t>o</a:t>
            </a:r>
            <a:r>
              <a:rPr dirty="0" smtClean="0" sz="1400" spc="0" u="sng">
                <a:latin typeface="Times New Roman"/>
                <a:cs typeface="Times New Roman"/>
              </a:rPr>
              <a:t>n</a:t>
            </a:r>
            <a:r>
              <a:rPr dirty="0" smtClean="0" sz="1400" spc="0" u="sng">
                <a:latin typeface="Times New Roman"/>
                <a:cs typeface="Times New Roman"/>
              </a:rPr>
              <a:t>,</a:t>
            </a:r>
            <a:r>
              <a:rPr dirty="0" smtClean="0" sz="1400" spc="-10" u="sng">
                <a:latin typeface="Times New Roman"/>
                <a:cs typeface="Times New Roman"/>
              </a:rPr>
              <a:t> </a:t>
            </a:r>
            <a:r>
              <a:rPr dirty="0" smtClean="0" sz="1400" spc="-10" u="sng">
                <a:latin typeface="Times New Roman"/>
                <a:cs typeface="Times New Roman"/>
              </a:rPr>
              <a:t>p</a:t>
            </a:r>
            <a:r>
              <a:rPr dirty="0" smtClean="0" sz="1400" spc="0" u="sng">
                <a:latin typeface="Times New Roman"/>
                <a:cs typeface="Times New Roman"/>
              </a:rPr>
              <a:t>o</a:t>
            </a:r>
            <a:r>
              <a:rPr dirty="0" smtClean="0" sz="1400" spc="0" u="sng">
                <a:latin typeface="Times New Roman"/>
                <a:cs typeface="Times New Roman"/>
              </a:rPr>
              <a:t>l</a:t>
            </a:r>
            <a:r>
              <a:rPr dirty="0" smtClean="0" sz="1400" spc="-15" u="sng">
                <a:latin typeface="Times New Roman"/>
                <a:cs typeface="Times New Roman"/>
              </a:rPr>
              <a:t>a</a:t>
            </a:r>
            <a:r>
              <a:rPr dirty="0" smtClean="0" sz="1400" spc="0" u="sng">
                <a:latin typeface="Times New Roman"/>
                <a:cs typeface="Times New Roman"/>
              </a:rPr>
              <a:t>ri</a:t>
            </a:r>
            <a:r>
              <a:rPr dirty="0" smtClean="0" sz="1400" spc="-15" u="sng">
                <a:latin typeface="Times New Roman"/>
                <a:cs typeface="Times New Roman"/>
              </a:rPr>
              <a:t>z</a:t>
            </a:r>
            <a:r>
              <a:rPr dirty="0" smtClean="0" sz="1400" spc="0" u="sng">
                <a:latin typeface="Times New Roman"/>
                <a:cs typeface="Times New Roman"/>
              </a:rPr>
              <a:t>a</a:t>
            </a:r>
            <a:r>
              <a:rPr dirty="0" smtClean="0" sz="1400" spc="-10" u="sng">
                <a:latin typeface="Times New Roman"/>
                <a:cs typeface="Times New Roman"/>
              </a:rPr>
              <a:t>t</a:t>
            </a:r>
            <a:r>
              <a:rPr dirty="0" smtClean="0" sz="1400" spc="0" u="sng">
                <a:latin typeface="Times New Roman"/>
                <a:cs typeface="Times New Roman"/>
              </a:rPr>
              <a:t>i</a:t>
            </a:r>
            <a:r>
              <a:rPr dirty="0" smtClean="0" sz="1400" spc="-10" u="sng">
                <a:latin typeface="Times New Roman"/>
                <a:cs typeface="Times New Roman"/>
              </a:rPr>
              <a:t>o</a:t>
            </a:r>
            <a:r>
              <a:rPr dirty="0" smtClean="0" sz="1400" spc="0" u="sng">
                <a:latin typeface="Times New Roman"/>
                <a:cs typeface="Times New Roman"/>
              </a:rPr>
              <a:t>n</a:t>
            </a:r>
            <a:r>
              <a:rPr dirty="0" smtClean="0" sz="1400" spc="0" u="sng">
                <a:latin typeface="Times New Roman"/>
                <a:cs typeface="Times New Roman"/>
              </a:rPr>
              <a:t> </a:t>
            </a:r>
            <a:r>
              <a:rPr dirty="0" smtClean="0" sz="1400" spc="-15" u="sng">
                <a:latin typeface="Times New Roman"/>
                <a:cs typeface="Times New Roman"/>
              </a:rPr>
              <a:t>a</a:t>
            </a:r>
            <a:r>
              <a:rPr dirty="0" smtClean="0" sz="1400" spc="0" u="sng">
                <a:latin typeface="Times New Roman"/>
                <a:cs typeface="Times New Roman"/>
              </a:rPr>
              <a:t>n</a:t>
            </a:r>
            <a:r>
              <a:rPr dirty="0" smtClean="0" sz="1400" spc="0" u="sng">
                <a:latin typeface="Times New Roman"/>
                <a:cs typeface="Times New Roman"/>
              </a:rPr>
              <a:t>d</a:t>
            </a:r>
            <a:r>
              <a:rPr dirty="0" smtClean="0" sz="1400" spc="-15" u="sng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s</a:t>
            </a:r>
            <a:r>
              <a:rPr dirty="0" smtClean="0" sz="1400" spc="-15" u="sng">
                <a:latin typeface="Times New Roman"/>
                <a:cs typeface="Times New Roman"/>
              </a:rPr>
              <a:t>c</a:t>
            </a:r>
            <a:r>
              <a:rPr dirty="0" smtClean="0" sz="1400" spc="0" u="sng">
                <a:latin typeface="Times New Roman"/>
                <a:cs typeface="Times New Roman"/>
              </a:rPr>
              <a:t>at</a:t>
            </a:r>
            <a:r>
              <a:rPr dirty="0" smtClean="0" sz="1400" spc="-10" u="sng">
                <a:latin typeface="Times New Roman"/>
                <a:cs typeface="Times New Roman"/>
              </a:rPr>
              <a:t>t</a:t>
            </a:r>
            <a:r>
              <a:rPr dirty="0" smtClean="0" sz="1400" spc="0" u="sng">
                <a:latin typeface="Times New Roman"/>
                <a:cs typeface="Times New Roman"/>
              </a:rPr>
              <a:t>er</a:t>
            </a:r>
            <a:r>
              <a:rPr dirty="0" smtClean="0" sz="1400" spc="-10" u="sng">
                <a:latin typeface="Times New Roman"/>
                <a:cs typeface="Times New Roman"/>
              </a:rPr>
              <a:t>i</a:t>
            </a:r>
            <a:r>
              <a:rPr dirty="0" smtClean="0" sz="1400" spc="-10" u="sng">
                <a:latin typeface="Times New Roman"/>
                <a:cs typeface="Times New Roman"/>
              </a:rPr>
              <a:t>n</a:t>
            </a:r>
            <a:r>
              <a:rPr dirty="0" smtClean="0" sz="1400" spc="35" u="sng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6627" y="6795388"/>
            <a:ext cx="6235700" cy="28562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27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2)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3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he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ect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2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per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h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edi</a:t>
            </a:r>
            <a:r>
              <a:rPr dirty="0" smtClean="0" sz="1400" spc="0" b="1" u="heavy">
                <a:latin typeface="Times New Roman"/>
                <a:cs typeface="Times New Roman"/>
              </a:rPr>
              <a:t>um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15875">
              <a:lnSpc>
                <a:spcPts val="1620"/>
              </a:lnSpc>
              <a:spcBef>
                <a:spcPts val="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dia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c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or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d;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air,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er.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endParaRPr sz="1400">
              <a:latin typeface="Times New Roman"/>
              <a:cs typeface="Times New Roman"/>
            </a:endParaRPr>
          </a:p>
          <a:p>
            <a:pPr marL="12700" marR="14604">
              <a:lnSpc>
                <a:spcPts val="1610"/>
              </a:lnSpc>
              <a:spcBef>
                <a:spcPts val="40"/>
              </a:spcBef>
            </a:pP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ploy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ir,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water,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3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6"/>
              </a:spcBef>
            </a:pPr>
            <a:endParaRPr sz="1300"/>
          </a:p>
          <a:p>
            <a:pPr algn="just" marL="469900" marR="12700" indent="-228600">
              <a:lnSpc>
                <a:spcPct val="959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80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tt</a:t>
            </a:r>
            <a:r>
              <a:rPr dirty="0" smtClean="0" sz="1400" spc="5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ty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(ɛ)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how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  <a:hlinkClick r:id="rId29"/>
              </a:rPr>
              <a:t>el</a:t>
            </a:r>
            <a:r>
              <a:rPr dirty="0" smtClean="0" sz="1400" spc="0" u="sng">
                <a:latin typeface="Times New Roman"/>
                <a:cs typeface="Times New Roman"/>
                <a:hlinkClick r:id="rId29"/>
              </a:rPr>
              <a:t>e</a:t>
            </a:r>
            <a:r>
              <a:rPr dirty="0" smtClean="0" sz="1400" spc="-15" u="sng">
                <a:latin typeface="Times New Roman"/>
                <a:cs typeface="Times New Roman"/>
                <a:hlinkClick r:id="rId29"/>
              </a:rPr>
              <a:t>c</a:t>
            </a:r>
            <a:r>
              <a:rPr dirty="0" smtClean="0" sz="1400" spc="0" u="sng">
                <a:latin typeface="Times New Roman"/>
                <a:cs typeface="Times New Roman"/>
                <a:hlinkClick r:id="rId29"/>
              </a:rPr>
              <a:t>t</a:t>
            </a:r>
            <a:r>
              <a:rPr dirty="0" smtClean="0" sz="1400" spc="-15" u="sng">
                <a:latin typeface="Times New Roman"/>
                <a:cs typeface="Times New Roman"/>
                <a:hlinkClick r:id="rId29"/>
              </a:rPr>
              <a:t>r</a:t>
            </a:r>
            <a:r>
              <a:rPr dirty="0" smtClean="0" sz="1400" spc="0" u="sng">
                <a:latin typeface="Times New Roman"/>
                <a:cs typeface="Times New Roman"/>
                <a:hlinkClick r:id="rId29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29"/>
              </a:rPr>
              <a:t>c</a:t>
            </a:r>
            <a:r>
              <a:rPr dirty="0" smtClean="0" sz="1400" spc="30" u="sng">
                <a:latin typeface="Times New Roman"/>
                <a:cs typeface="Times New Roman"/>
                <a:hlinkClick r:id="rId29"/>
              </a:rPr>
              <a:t> </a:t>
            </a:r>
            <a:r>
              <a:rPr dirty="0" smtClean="0" sz="1400" spc="-15" u="sng">
                <a:latin typeface="Times New Roman"/>
                <a:cs typeface="Times New Roman"/>
                <a:hlinkClick r:id="rId29"/>
              </a:rPr>
              <a:t>f</a:t>
            </a:r>
            <a:r>
              <a:rPr dirty="0" smtClean="0" sz="1400" spc="0" u="sng">
                <a:latin typeface="Times New Roman"/>
                <a:cs typeface="Times New Roman"/>
                <a:hlinkClick r:id="rId29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29"/>
              </a:rPr>
              <a:t>e</a:t>
            </a:r>
            <a:r>
              <a:rPr dirty="0" smtClean="0" sz="1400" spc="-10" u="sng">
                <a:latin typeface="Times New Roman"/>
                <a:cs typeface="Times New Roman"/>
                <a:hlinkClick r:id="rId29"/>
              </a:rPr>
              <a:t>l</a:t>
            </a:r>
            <a:r>
              <a:rPr dirty="0" smtClean="0" sz="1400" spc="0" u="sng">
                <a:latin typeface="Times New Roman"/>
                <a:cs typeface="Times New Roman"/>
                <a:hlinkClick r:id="rId29"/>
              </a:rPr>
              <a:t>d</a:t>
            </a:r>
            <a:r>
              <a:rPr dirty="0" smtClean="0" sz="1400" spc="45">
                <a:latin typeface="Times New Roman"/>
                <a:cs typeface="Times New Roman"/>
                <a:hlinkClick r:id="rId29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</a:rPr>
              <a:t>d</a:t>
            </a:r>
            <a:r>
              <a:rPr dirty="0" smtClean="0" sz="1400" spc="0" u="sng">
                <a:latin typeface="Times New Roman"/>
                <a:cs typeface="Times New Roman"/>
              </a:rPr>
              <a:t>i</a:t>
            </a:r>
            <a:r>
              <a:rPr dirty="0" smtClean="0" sz="1400" spc="-15" u="sng">
                <a:latin typeface="Times New Roman"/>
                <a:cs typeface="Times New Roman"/>
              </a:rPr>
              <a:t>e</a:t>
            </a:r>
            <a:r>
              <a:rPr dirty="0" smtClean="0" sz="1400" spc="0" u="sng">
                <a:latin typeface="Times New Roman"/>
                <a:cs typeface="Times New Roman"/>
              </a:rPr>
              <a:t>l</a:t>
            </a:r>
            <a:r>
              <a:rPr dirty="0" smtClean="0" sz="1400" spc="0" u="sng">
                <a:latin typeface="Times New Roman"/>
                <a:cs typeface="Times New Roman"/>
              </a:rPr>
              <a:t>e</a:t>
            </a:r>
            <a:r>
              <a:rPr dirty="0" smtClean="0" sz="1400" spc="-15" u="sng">
                <a:latin typeface="Times New Roman"/>
                <a:cs typeface="Times New Roman"/>
              </a:rPr>
              <a:t>c</a:t>
            </a:r>
            <a:r>
              <a:rPr dirty="0" smtClean="0" sz="1400" spc="0" u="sng">
                <a:latin typeface="Times New Roman"/>
                <a:cs typeface="Times New Roman"/>
              </a:rPr>
              <a:t>t</a:t>
            </a:r>
            <a:r>
              <a:rPr dirty="0" smtClean="0" sz="1400" spc="-15" u="sng">
                <a:latin typeface="Times New Roman"/>
                <a:cs typeface="Times New Roman"/>
              </a:rPr>
              <a:t>r</a:t>
            </a:r>
            <a:r>
              <a:rPr dirty="0" smtClean="0" sz="1400" spc="0" u="sng">
                <a:latin typeface="Times New Roman"/>
                <a:cs typeface="Times New Roman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</a:rPr>
              <a:t>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how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eld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x)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'g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d'</a:t>
            </a:r>
            <a:r>
              <a:rPr dirty="0" smtClean="0" sz="1400" spc="0">
                <a:latin typeface="Times New Roman"/>
                <a:cs typeface="Times New Roman"/>
              </a:rPr>
              <a:t> per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More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07441" y="1633346"/>
          <a:ext cx="6853554" cy="5178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/>
                <a:gridCol w="990981"/>
                <a:gridCol w="1800097"/>
                <a:gridCol w="2970656"/>
              </a:tblGrid>
              <a:tr h="48767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revi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tion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1089025">
                        <a:lnSpc>
                          <a:spcPts val="1260"/>
                        </a:lnSpc>
                      </a:pP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equency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and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ts val="1240"/>
                        </a:lnSpc>
                      </a:pP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av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len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in a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ample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us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64769" marR="146050">
                        <a:lnSpc>
                          <a:spcPts val="127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3"/>
                        </a:rPr>
                        <a:t>T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3"/>
                        </a:rPr>
                        <a:t>remen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3"/>
                        </a:rPr>
                        <a:t>d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3"/>
                        </a:rPr>
                        <a:t>ous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3"/>
                        </a:rPr>
                        <a:t>l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3"/>
                        </a:rPr>
                        <a:t>y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4"/>
                        </a:rPr>
                        <a:t>l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4"/>
                        </a:rPr>
                        <a:t>o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4"/>
                        </a:rPr>
                        <a:t>w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smtClean="0" sz="1100" spc="15" b="1">
                          <a:latin typeface="Times New Roman"/>
                          <a:cs typeface="Times New Roman"/>
                          <a:hlinkClick r:id="rId4"/>
                        </a:rPr>
                        <a:t>f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4"/>
                        </a:rPr>
                        <a:t>r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4"/>
                        </a:rPr>
                        <a:t>equency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TLF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  <a:hlinkClick r:id="rId5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ts val="127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100,000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km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8665">
                        <a:lnSpc>
                          <a:spcPct val="100000"/>
                        </a:lnSpc>
                      </a:pP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يع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نص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او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ةي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طل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ةيس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طا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نغمو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ه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ك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ءا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ض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ض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6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6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6"/>
                        </a:rPr>
                        <a:t>x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6"/>
                        </a:rPr>
                        <a:t>trem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6"/>
                        </a:rPr>
                        <a:t>e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6"/>
                        </a:rPr>
                        <a:t>ly  </a:t>
                      </a:r>
                      <a:r>
                        <a:rPr dirty="0" smtClean="0" sz="1100" spc="60" b="1">
                          <a:latin typeface="Times New Roman"/>
                          <a:cs typeface="Times New Roman"/>
                          <a:hlinkClick r:id="rId6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6"/>
                        </a:rPr>
                        <a:t>l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6"/>
                        </a:rPr>
                        <a:t>o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6"/>
                        </a:rPr>
                        <a:t>w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ELF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</a:pPr>
                      <a:r>
                        <a:rPr dirty="0" smtClean="0" sz="120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20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200" spc="5" b="1">
                          <a:latin typeface="Times New Roman"/>
                          <a:cs typeface="Times New Roman"/>
                        </a:rPr>
                        <a:t>ئ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200" spc="5" b="1">
                          <a:latin typeface="Times New Roman"/>
                          <a:cs typeface="Times New Roman"/>
                        </a:rPr>
                        <a:t>ه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ك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200" spc="-1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دق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dirty="0" smtClean="0" sz="1200" spc="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dirty="0" smtClean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ض</a:t>
                      </a:r>
                      <a:r>
                        <a:rPr dirty="0" smtClean="0" sz="1200" spc="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مد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خ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تسيو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صاوغ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ا ت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لا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صتا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944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7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7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7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7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7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100,000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,000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km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015">
                        <a:lnSpc>
                          <a:spcPct val="100000"/>
                        </a:lnSpc>
                      </a:pPr>
                      <a:r>
                        <a:rPr dirty="0" smtClean="0" sz="1200" spc="-1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يعمسلا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 تادد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تل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او 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زت</a:t>
                      </a:r>
                      <a:r>
                        <a:rPr dirty="0" smtClean="0" sz="1200" spc="-1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ه</a:t>
                      </a:r>
                      <a:r>
                        <a:rPr dirty="0" smtClean="0" sz="1200" spc="5" b="1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2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( 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ةبو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نتم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ا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59">
                <a:tc>
                  <a:txBody>
                    <a:bodyPr/>
                    <a:lstStyle/>
                    <a:p>
                      <a:pPr marL="64769" marR="64769">
                        <a:lnSpc>
                          <a:spcPts val="1270"/>
                        </a:lnSpc>
                        <a:tabLst>
                          <a:tab pos="798830" algn="l"/>
                        </a:tabLst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8"/>
                        </a:rPr>
                        <a:t>S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8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8"/>
                        </a:rPr>
                        <a:t>per	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8"/>
                        </a:rPr>
                        <a:t>l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8"/>
                        </a:rPr>
                        <a:t>o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8"/>
                        </a:rPr>
                        <a:t>w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9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9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9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9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9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ts val="127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10,000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0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km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5405">
                        <a:lnSpc>
                          <a:spcPct val="100000"/>
                        </a:lnSpc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ص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غل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صتا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59">
                <a:tc>
                  <a:txBody>
                    <a:bodyPr/>
                    <a:lstStyle/>
                    <a:p>
                      <a:pPr marL="64769" marR="64769">
                        <a:lnSpc>
                          <a:spcPts val="1270"/>
                        </a:lnSpc>
                        <a:tabLst>
                          <a:tab pos="798830" algn="l"/>
                        </a:tabLst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10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0"/>
                        </a:rPr>
                        <a:t>ltra	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0"/>
                        </a:rPr>
                        <a:t>l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0"/>
                        </a:rPr>
                        <a:t>o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0"/>
                        </a:rPr>
                        <a:t>w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1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11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1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1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1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ULF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ts val="127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1000 km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100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km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2695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مج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صت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ص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غل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صتا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02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tabLst>
                          <a:tab pos="798830" algn="l"/>
                        </a:tabLst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12"/>
                        </a:rPr>
                        <a:t>V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2"/>
                        </a:rPr>
                        <a:t>ery	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2"/>
                        </a:rPr>
                        <a:t>l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2"/>
                        </a:rPr>
                        <a:t>o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2"/>
                        </a:rPr>
                        <a:t>w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VLF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30kHz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2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كل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س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لا</a:t>
                      </a:r>
                      <a:r>
                        <a:rPr dirty="0" smtClean="0" sz="11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ق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ض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dirty="0" smtClean="0" sz="11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د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عم</a:t>
                      </a:r>
                      <a:r>
                        <a:rPr dirty="0" smtClean="0" sz="11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قارم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ق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طبض</a:t>
                      </a:r>
                      <a:r>
                        <a:rPr dirty="0" smtClean="0" sz="11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ش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ح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لام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5701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13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13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3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3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3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100 km 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10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km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ضر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مو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ع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د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يعب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ت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فا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س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مل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فا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غ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طحم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5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14"/>
                        </a:rPr>
                        <a:t>L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4"/>
                        </a:rPr>
                        <a:t>o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4"/>
                        </a:rPr>
                        <a:t>w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  <a:hlinkClick r:id="rId14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4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14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4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4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4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LF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ts val="127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10 km 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km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6765" marR="64135" indent="-721360">
                        <a:lnSpc>
                          <a:spcPts val="1270"/>
                        </a:lnSpc>
                      </a:pPr>
                      <a:r>
                        <a:rPr dirty="0" smtClean="0" sz="1100" spc="-2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ا(</a:t>
                      </a:r>
                      <a:r>
                        <a:rPr dirty="0" smtClean="0" sz="1100" spc="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ط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ج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مل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ق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طبض</a:t>
                      </a:r>
                      <a:r>
                        <a:rPr dirty="0" smtClean="0" sz="1100" spc="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ش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ةيحلامل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شمل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يسا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ءازجا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ض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بو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يف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ج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مار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ةع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ذ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لال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)ما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73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15"/>
                        </a:rPr>
                        <a:t>Medi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5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5"/>
                        </a:rPr>
                        <a:t>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MF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3000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200" b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mtClean="0" sz="1200" spc="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اواه</a:t>
                      </a:r>
                      <a:r>
                        <a:rPr dirty="0" smtClean="0" sz="1200" spc="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وي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د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ار</a:t>
                      </a:r>
                      <a:r>
                        <a:rPr dirty="0" smtClean="0" sz="1200" spc="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mtClean="0" sz="1200" spc="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عاذلال</a:t>
                      </a:r>
                      <a:r>
                        <a:rPr dirty="0" smtClean="0" sz="1200" spc="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ى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دملا</a:t>
                      </a:r>
                      <a:r>
                        <a:rPr dirty="0" smtClean="0" sz="1200" spc="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ط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سوتم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  </a:t>
                      </a:r>
                      <a:r>
                        <a:rPr dirty="0" smtClean="0" sz="1200" spc="-1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م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</a:t>
                      </a:r>
                      <a:r>
                        <a:rPr dirty="0" smtClean="0" sz="1200" spc="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ا(</a:t>
                      </a:r>
                      <a:r>
                        <a:rPr dirty="0" smtClean="0" sz="1200" spc="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ج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وم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987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16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16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6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6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6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 km 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00 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8310">
                        <a:lnSpc>
                          <a:spcPct val="100000"/>
                        </a:lnSpc>
                      </a:pPr>
                      <a:r>
                        <a:rPr dirty="0" smtClean="0" sz="1200" b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1200" b="1">
                          <a:latin typeface="Arial"/>
                          <a:cs typeface="Arial"/>
                        </a:rPr>
                        <a:t>ئطاوش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ن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ف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س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 تامد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خ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17"/>
                        </a:rPr>
                        <a:t>High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17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7"/>
                        </a:rPr>
                        <a:t>f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17"/>
                        </a:rPr>
                        <a:t>r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7"/>
                        </a:rPr>
                        <a:t>equency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HF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ts val="127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100 m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64769" indent="-635">
                        <a:lnSpc>
                          <a:spcPts val="1380"/>
                        </a:lnSpc>
                      </a:pPr>
                      <a:r>
                        <a:rPr dirty="0" smtClean="0" sz="1200" b="1">
                          <a:latin typeface="Arial"/>
                          <a:cs typeface="Arial"/>
                        </a:rPr>
                        <a:t>نز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ت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س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م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ز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ح</a:t>
                      </a:r>
                      <a:r>
                        <a:rPr dirty="0" smtClean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ك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ذ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ك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وي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د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ار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 تادد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ر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تو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 ةر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يص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ق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تا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ج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وم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يف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5" b="1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د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عب</a:t>
                      </a:r>
                      <a:r>
                        <a:rPr dirty="0" smtClean="0" sz="1200" spc="1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تافاسم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</a:t>
                      </a:r>
                      <a:r>
                        <a:rPr dirty="0" smtClean="0" sz="1200" spc="1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ى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ر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خ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</a:t>
                      </a:r>
                      <a:r>
                        <a:rPr dirty="0" smtClean="0" sz="1200" spc="1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ى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</a:t>
                      </a:r>
                      <a:r>
                        <a:rPr dirty="0" smtClean="0" sz="1200" spc="1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ط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ق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ن</a:t>
                      </a:r>
                      <a:r>
                        <a:rPr dirty="0" smtClean="0" sz="1200" spc="1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-15" b="1">
                          <a:latin typeface="Arial"/>
                          <a:cs typeface="Arial"/>
                        </a:rPr>
                        <a:t>ن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م</a:t>
                      </a:r>
                      <a:r>
                        <a:rPr dirty="0" smtClean="0" sz="1200" spc="1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تلا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ا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صتلاا</a:t>
                      </a:r>
                      <a:r>
                        <a:rPr dirty="0" smtClean="0" sz="1200" spc="1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تامد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خ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348105">
                        <a:lnSpc>
                          <a:spcPts val="1345"/>
                        </a:lnSpc>
                      </a:pPr>
                      <a:r>
                        <a:rPr dirty="0" smtClean="0" sz="1200" spc="-10" b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عاذلاا</a:t>
                      </a:r>
                      <a:r>
                        <a:rPr dirty="0" smtClean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ف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مد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خ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تسيو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5" b="1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ط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سوتم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64769" marR="62865">
                        <a:lnSpc>
                          <a:spcPts val="1260"/>
                        </a:lnSpc>
                        <a:tabLst>
                          <a:tab pos="746125" algn="l"/>
                        </a:tabLst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18"/>
                        </a:rPr>
                        <a:t>V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8"/>
                        </a:rPr>
                        <a:t>e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  <a:hlinkClick r:id="rId18"/>
                        </a:rPr>
                        <a:t>r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8"/>
                        </a:rPr>
                        <a:t>y	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8"/>
                        </a:rPr>
                        <a:t>h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8"/>
                        </a:rPr>
                        <a:t>igh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9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19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9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19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19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tabLst>
                          <a:tab pos="1425575" algn="l"/>
                        </a:tabLst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	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ts val="126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10 m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 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6140">
                        <a:lnSpc>
                          <a:spcPct val="100000"/>
                        </a:lnSpc>
                      </a:pPr>
                      <a:r>
                        <a:rPr dirty="0" smtClean="0" sz="1200" spc="-5" b="1">
                          <a:latin typeface="Arial"/>
                          <a:cs typeface="Arial"/>
                        </a:rPr>
                        <a:t>ر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ادار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او ن</a:t>
                      </a:r>
                      <a:r>
                        <a:rPr dirty="0" smtClean="0" sz="1200" spc="5" b="1">
                          <a:latin typeface="Arial"/>
                          <a:cs typeface="Arial"/>
                        </a:rPr>
                        <a:t>و</a:t>
                      </a:r>
                      <a:r>
                        <a:rPr dirty="0" smtClean="0" sz="1200" spc="5" b="1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ز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ف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ت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ا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ك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ل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ذ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ك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و ما</a:t>
                      </a:r>
                      <a:r>
                        <a:rPr dirty="0" smtClean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فا </a:t>
                      </a:r>
                      <a:r>
                        <a:rPr dirty="0" smtClean="0" sz="1200" spc="5" b="1">
                          <a:latin typeface="Arial"/>
                          <a:cs typeface="Arial"/>
                        </a:rPr>
                        <a:t>ة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م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ز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ح</a:t>
                      </a:r>
                      <a:r>
                        <a:rPr dirty="0" smtClean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ي</a:t>
                      </a:r>
                      <a:r>
                        <a:rPr dirty="0" smtClean="0" sz="1200" spc="0" b="1">
                          <a:latin typeface="Arial"/>
                          <a:cs typeface="Arial"/>
                        </a:rPr>
                        <a:t>ف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tabLst>
                          <a:tab pos="745490" algn="l"/>
                        </a:tabLst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20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0"/>
                        </a:rPr>
                        <a:t>ltra	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20"/>
                        </a:rPr>
                        <a:t>h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0"/>
                        </a:rPr>
                        <a:t>igh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tabLst>
                          <a:tab pos="1425575" algn="l"/>
                        </a:tabLst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3000	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كبش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ةل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جل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dirty="0" smtClean="0" sz="1100" spc="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فت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ه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dirty="0" smtClean="0" sz="1100" spc="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كيا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م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dirty="0" smtClean="0" sz="1100" spc="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نا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فلاا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ز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dirty="0" smtClean="0" sz="1100" spc="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يف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562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21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21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1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21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1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 m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00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mm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4425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.ث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س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ا(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ةيل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ح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م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يكل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س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لا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tabLst>
                          <a:tab pos="745490" algn="l"/>
                        </a:tabLst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22"/>
                        </a:rPr>
                        <a:t>S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22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2"/>
                        </a:rPr>
                        <a:t>per	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22"/>
                        </a:rPr>
                        <a:t>h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2"/>
                        </a:rPr>
                        <a:t>igh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tabLst>
                          <a:tab pos="1450340" algn="l"/>
                        </a:tabLst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	</a:t>
                      </a:r>
                      <a:r>
                        <a:rPr dirty="0" smtClean="0" sz="1100" spc="-20" b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دد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mtClean="0" sz="11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ةيع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نص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 </a:t>
                      </a:r>
                      <a:r>
                        <a:rPr dirty="0" smtClean="0" sz="11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مقلاا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mtClean="0" sz="11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ص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mtClean="0" sz="11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2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را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د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 </a:t>
                      </a:r>
                      <a:r>
                        <a:rPr dirty="0" smtClean="0" sz="11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ك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 </a:t>
                      </a:r>
                      <a:r>
                        <a:rPr dirty="0" smtClean="0" sz="11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5650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23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23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3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23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3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100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mm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93850">
                        <a:lnSpc>
                          <a:spcPct val="100000"/>
                        </a:lnSpc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س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ري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ك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بش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,ف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ك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24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24"/>
                        </a:rPr>
                        <a:t>x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4"/>
                        </a:rPr>
                        <a:t>trem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24"/>
                        </a:rPr>
                        <a:t>e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4"/>
                        </a:rPr>
                        <a:t>ly </a:t>
                      </a:r>
                      <a:r>
                        <a:rPr dirty="0" smtClean="0" sz="1100" spc="-85" b="1">
                          <a:latin typeface="Times New Roman"/>
                          <a:cs typeface="Times New Roman"/>
                          <a:hlinkClick r:id="rId24"/>
                        </a:rPr>
                        <a:t>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24"/>
                        </a:rPr>
                        <a:t>h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4"/>
                        </a:rPr>
                        <a:t>igh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tabLst>
                          <a:tab pos="1450340" algn="l"/>
                        </a:tabLst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	</a:t>
                      </a:r>
                      <a:r>
                        <a:rPr dirty="0" smtClean="0" sz="1100" spc="-20" b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100" spc="-20" b="1">
                          <a:latin typeface="Times New Roman"/>
                          <a:cs typeface="Times New Roman"/>
                        </a:rPr>
                        <a:t>ح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س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</a:t>
                      </a:r>
                      <a:r>
                        <a:rPr dirty="0" smtClean="0" sz="1100" spc="11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ح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سلا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10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ةيجو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ةيل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ك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10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تاد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د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ك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562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25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25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5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25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5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10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mm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ct val="100000"/>
                        </a:lnSpc>
                      </a:pP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ئ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ض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64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tabLst>
                          <a:tab pos="876935" algn="l"/>
                        </a:tabLst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26"/>
                        </a:rPr>
                        <a:t>T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6"/>
                        </a:rPr>
                        <a:t>erahe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26"/>
                        </a:rPr>
                        <a:t>r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6"/>
                        </a:rPr>
                        <a:t>tz	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or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or T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tabLst>
                          <a:tab pos="1449705" algn="l"/>
                        </a:tabLst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300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3,000	</a:t>
                      </a:r>
                      <a:r>
                        <a:rPr dirty="0" smtClean="0" sz="1100" spc="-20" b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Hz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100" spc="-2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ةيب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ط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</a:t>
                      </a:r>
                      <a:r>
                        <a:rPr dirty="0" smtClean="0" sz="11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ق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بطتل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ضعب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يف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ةينيس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شلا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د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ص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078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27"/>
                        </a:rPr>
                        <a:t>T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7"/>
                        </a:rPr>
                        <a:t>remen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27"/>
                        </a:rPr>
                        <a:t>d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7"/>
                        </a:rPr>
                        <a:t>ous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27"/>
                        </a:rPr>
                        <a:t>l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7"/>
                        </a:rPr>
                        <a:t>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– 100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μ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اد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د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و  </a:t>
                      </a:r>
                      <a:r>
                        <a:rPr dirty="0" smtClean="0" sz="1100" spc="-10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مدق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 </a:t>
                      </a:r>
                      <a:r>
                        <a:rPr dirty="0" smtClean="0" sz="11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حل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سلا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  </a:t>
                      </a:r>
                      <a:r>
                        <a:rPr dirty="0" smtClean="0" sz="1100" spc="-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</a:rPr>
                        <a:t>م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ظناو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mtClean="0" sz="1100" spc="-11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د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ع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ب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mtClean="0" sz="11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ن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ع  </a:t>
                      </a:r>
                      <a:r>
                        <a:rPr dirty="0" smtClean="0" sz="1100" spc="-10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ت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س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سحتمل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777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Times New Roman"/>
                          <a:cs typeface="Times New Roman"/>
                          <a:hlinkClick r:id="rId28"/>
                        </a:rPr>
                        <a:t>high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  <a:hlinkClick r:id="rId28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8"/>
                        </a:rPr>
                        <a:t>freq</a:t>
                      </a:r>
                      <a:r>
                        <a:rPr dirty="0" smtClean="0" sz="1100" spc="-5" b="1">
                          <a:latin typeface="Times New Roman"/>
                          <a:cs typeface="Times New Roman"/>
                          <a:hlinkClick r:id="rId28"/>
                        </a:rPr>
                        <a:t>u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8"/>
                        </a:rPr>
                        <a:t>e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  <a:hlinkClick r:id="rId28"/>
                        </a:rPr>
                        <a:t>n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  <a:hlinkClick r:id="rId28"/>
                        </a:rPr>
                        <a:t>cy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ct val="100000"/>
                        </a:lnSpc>
                      </a:pP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ة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ل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عل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ف</a:t>
                      </a:r>
                      <a:r>
                        <a:rPr dirty="0" smtClean="0" sz="1100" spc="-1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و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ر</a:t>
                      </a:r>
                      <a:r>
                        <a:rPr dirty="0" smtClean="0" sz="1100" spc="-15" b="1">
                          <a:latin typeface="Times New Roman"/>
                          <a:cs typeface="Times New Roman"/>
                        </a:rPr>
                        <a:t>ك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ي</a:t>
                      </a:r>
                      <a:r>
                        <a:rPr dirty="0" smtClean="0" sz="1100" spc="5" b="1">
                          <a:latin typeface="Times New Roman"/>
                          <a:cs typeface="Times New Roman"/>
                        </a:rPr>
                        <a:t>ا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مل</a:t>
                      </a:r>
                      <a:r>
                        <a:rPr dirty="0" smtClean="0" sz="1100" spc="0" b="1">
                          <a:latin typeface="Times New Roman"/>
                          <a:cs typeface="Times New Roman"/>
                        </a:rPr>
                        <a:t>ا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918586" y="9523679"/>
            <a:ext cx="16186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Fig(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) Re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44395" y="7420388"/>
            <a:ext cx="4659404" cy="19141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820411" y="7725155"/>
            <a:ext cx="1904999" cy="330707"/>
          </a:xfrm>
          <a:custGeom>
            <a:avLst/>
            <a:gdLst/>
            <a:ahLst/>
            <a:cxnLst/>
            <a:rect l="l" t="t" r="r" b="b"/>
            <a:pathLst>
              <a:path w="1905000" h="330707">
                <a:moveTo>
                  <a:pt x="0" y="330707"/>
                </a:moveTo>
                <a:lnTo>
                  <a:pt x="1904999" y="330707"/>
                </a:lnTo>
                <a:lnTo>
                  <a:pt x="1904999" y="0"/>
                </a:lnTo>
                <a:lnTo>
                  <a:pt x="0" y="0"/>
                </a:lnTo>
                <a:lnTo>
                  <a:pt x="0" y="3307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832603" y="7783067"/>
            <a:ext cx="1879092" cy="214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35532" y="1018539"/>
            <a:ext cx="6009005" cy="6962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5240">
              <a:lnSpc>
                <a:spcPts val="1600"/>
              </a:lnSpc>
            </a:pPr>
            <a:r>
              <a:rPr dirty="0" smtClean="0" sz="1400">
                <a:latin typeface="Times New Roman"/>
                <a:cs typeface="Times New Roman"/>
              </a:rPr>
              <a:t>per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ge)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per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52"/>
              </a:spcBef>
            </a:pPr>
            <a:endParaRPr sz="1300"/>
          </a:p>
          <a:p>
            <a:pPr algn="ctr" marR="38036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𝜀=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𝜀</a:t>
            </a:r>
            <a:r>
              <a:rPr dirty="0" smtClean="0" baseline="-16666" sz="1500" spc="112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𝜀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1300"/>
              </a:lnSpc>
              <a:spcBef>
                <a:spcPts val="7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ε</a:t>
            </a:r>
            <a:r>
              <a:rPr dirty="0" smtClean="0" baseline="-9259" sz="1350" spc="0">
                <a:latin typeface="Times New Roman"/>
                <a:cs typeface="Times New Roman"/>
              </a:rPr>
              <a:t>0 </a:t>
            </a:r>
            <a:r>
              <a:rPr dirty="0" smtClean="0" baseline="-9259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8.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6..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×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15">
                <a:latin typeface="Times New Roman"/>
                <a:cs typeface="Times New Roman"/>
              </a:rPr>
              <a:t>0</a:t>
            </a:r>
            <a:r>
              <a:rPr dirty="0" smtClean="0" baseline="30864" sz="1350" spc="-7">
                <a:latin typeface="Times New Roman"/>
                <a:cs typeface="Times New Roman"/>
              </a:rPr>
              <a:t>−</a:t>
            </a:r>
            <a:r>
              <a:rPr dirty="0" smtClean="0" baseline="30864" sz="1350" spc="-15">
                <a:latin typeface="Times New Roman"/>
                <a:cs typeface="Times New Roman"/>
              </a:rPr>
              <a:t>1</a:t>
            </a:r>
            <a:r>
              <a:rPr dirty="0" smtClean="0" baseline="30864" sz="1350" spc="0">
                <a:latin typeface="Times New Roman"/>
                <a:cs typeface="Times New Roman"/>
              </a:rPr>
              <a:t>2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F/m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v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a</a:t>
            </a:r>
            <a:r>
              <a:rPr dirty="0" smtClean="0" sz="1400" spc="-15" u="sng">
                <a:latin typeface="Times New Roman"/>
                <a:cs typeface="Times New Roman"/>
                <a:hlinkClick r:id="rId5"/>
              </a:rPr>
              <a:t>c</a:t>
            </a:r>
            <a:r>
              <a:rPr dirty="0" smtClean="0" sz="1400" spc="-10" u="sng">
                <a:latin typeface="Times New Roman"/>
                <a:cs typeface="Times New Roman"/>
                <a:hlinkClick r:id="rId5"/>
              </a:rPr>
              <a:t>u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u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m</a:t>
            </a:r>
            <a:r>
              <a:rPr dirty="0" smtClean="0" sz="1400" spc="-25" u="sng">
                <a:latin typeface="Times New Roman"/>
                <a:cs typeface="Times New Roman"/>
                <a:hlinkClick r:id="rId5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pe</a:t>
            </a:r>
            <a:r>
              <a:rPr dirty="0" smtClean="0" sz="1400" spc="10" u="sng">
                <a:latin typeface="Times New Roman"/>
                <a:cs typeface="Times New Roman"/>
                <a:hlinkClick r:id="rId5"/>
              </a:rPr>
              <a:t>r</a:t>
            </a:r>
            <a:r>
              <a:rPr dirty="0" smtClean="0" sz="1400" spc="-25" u="sng">
                <a:latin typeface="Times New Roman"/>
                <a:cs typeface="Times New Roman"/>
                <a:hlinkClick r:id="rId5"/>
              </a:rPr>
              <a:t>m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t</a:t>
            </a:r>
            <a:r>
              <a:rPr dirty="0" smtClean="0" sz="1400" spc="-10" u="sng">
                <a:latin typeface="Times New Roman"/>
                <a:cs typeface="Times New Roman"/>
                <a:hlinkClick r:id="rId5"/>
              </a:rPr>
              <a:t>t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i</a:t>
            </a:r>
            <a:r>
              <a:rPr dirty="0" smtClean="0" sz="1400" spc="-10" u="sng">
                <a:latin typeface="Times New Roman"/>
                <a:cs typeface="Times New Roman"/>
                <a:hlinkClick r:id="rId5"/>
              </a:rPr>
              <a:t>v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5"/>
              </a:rPr>
              <a:t>t</a:t>
            </a:r>
            <a:r>
              <a:rPr dirty="0" smtClean="0" sz="1400" spc="-10" u="sng">
                <a:latin typeface="Times New Roman"/>
                <a:cs typeface="Times New Roman"/>
                <a:hlinkClick r:id="rId5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44"/>
              </a:spcBef>
            </a:pPr>
            <a:endParaRPr sz="1400"/>
          </a:p>
          <a:p>
            <a:pPr marL="12700" marR="17145" indent="43815">
              <a:lnSpc>
                <a:spcPts val="1610"/>
              </a:lnSpc>
            </a:pPr>
            <a:r>
              <a:rPr dirty="0" smtClean="0" sz="1400" spc="-5" i="1">
                <a:latin typeface="Times New Roman"/>
                <a:cs typeface="Times New Roman"/>
              </a:rPr>
              <a:t>ε</a:t>
            </a:r>
            <a:r>
              <a:rPr dirty="0" smtClean="0" baseline="-9259" sz="1350" spc="0">
                <a:latin typeface="Times New Roman"/>
                <a:cs typeface="Times New Roman"/>
              </a:rPr>
              <a:t>r </a:t>
            </a:r>
            <a:r>
              <a:rPr dirty="0" smtClean="0" baseline="-9259" sz="1350" spc="-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r</a:t>
            </a:r>
            <a:r>
              <a:rPr dirty="0" smtClean="0" sz="1400" spc="-15" u="sng">
                <a:latin typeface="Times New Roman"/>
                <a:cs typeface="Times New Roman"/>
                <a:hlinkClick r:id="rId6"/>
              </a:rPr>
              <a:t>e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l</a:t>
            </a:r>
            <a:r>
              <a:rPr dirty="0" smtClean="0" sz="1400" spc="-15" u="sng">
                <a:latin typeface="Times New Roman"/>
                <a:cs typeface="Times New Roman"/>
                <a:hlinkClick r:id="rId6"/>
              </a:rPr>
              <a:t>a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t</a:t>
            </a:r>
            <a:r>
              <a:rPr dirty="0" smtClean="0" sz="1400" spc="-10" u="sng">
                <a:latin typeface="Times New Roman"/>
                <a:cs typeface="Times New Roman"/>
                <a:hlinkClick r:id="rId6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v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e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p</a:t>
            </a:r>
            <a:r>
              <a:rPr dirty="0" smtClean="0" sz="1400" spc="-10" u="sng">
                <a:latin typeface="Times New Roman"/>
                <a:cs typeface="Times New Roman"/>
                <a:hlinkClick r:id="rId6"/>
              </a:rPr>
              <a:t>e</a:t>
            </a:r>
            <a:r>
              <a:rPr dirty="0" smtClean="0" sz="1400" spc="-15" u="sng">
                <a:latin typeface="Times New Roman"/>
                <a:cs typeface="Times New Roman"/>
                <a:hlinkClick r:id="rId6"/>
              </a:rPr>
              <a:t>r</a:t>
            </a:r>
            <a:r>
              <a:rPr dirty="0" smtClean="0" sz="1400" spc="-25" u="sng">
                <a:latin typeface="Times New Roman"/>
                <a:cs typeface="Times New Roman"/>
                <a:hlinkClick r:id="rId6"/>
              </a:rPr>
              <a:t>m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t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t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i</a:t>
            </a:r>
            <a:r>
              <a:rPr dirty="0" smtClean="0" sz="1400" spc="-10" u="sng">
                <a:latin typeface="Times New Roman"/>
                <a:cs typeface="Times New Roman"/>
                <a:hlinkClick r:id="rId6"/>
              </a:rPr>
              <a:t>v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t</a:t>
            </a:r>
            <a:r>
              <a:rPr dirty="0" smtClean="0" sz="1400" spc="0" u="sng">
                <a:latin typeface="Times New Roman"/>
                <a:cs typeface="Times New Roman"/>
                <a:hlinkClick r:id="rId6"/>
              </a:rPr>
              <a:t>y</a:t>
            </a:r>
            <a:r>
              <a:rPr dirty="0" smtClean="0" sz="1400" spc="-5">
                <a:latin typeface="Times New Roman"/>
                <a:cs typeface="Times New Roman"/>
                <a:hlinkClick r:id="rId6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diff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55"/>
              </a:spcBef>
            </a:pPr>
            <a:endParaRPr sz="1300"/>
          </a:p>
          <a:p>
            <a:pPr algn="just" marL="241300" marR="13335" indent="-228600">
              <a:lnSpc>
                <a:spcPct val="96100"/>
              </a:lnSpc>
              <a:buFont typeface="Times New Roman"/>
              <a:buAutoNum type="alphaLcPeriod" startAt="2"/>
              <a:tabLst>
                <a:tab pos="241300" algn="l"/>
                <a:tab pos="1731645" algn="l"/>
                <a:tab pos="2164080" algn="l"/>
                <a:tab pos="2733040" algn="l"/>
                <a:tab pos="3529329" algn="l"/>
                <a:tab pos="4615180" algn="l"/>
                <a:tab pos="4879975" algn="l"/>
                <a:tab pos="5103495" algn="l"/>
                <a:tab pos="5843270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bi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  </a:t>
            </a:r>
            <a:r>
              <a:rPr dirty="0" smtClean="0" sz="1400" spc="9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-5" b="1" u="heavy">
                <a:latin typeface="Times New Roman"/>
                <a:cs typeface="Times New Roman"/>
              </a:rPr>
              <a:t>µ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	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	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	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	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	</a:t>
            </a:r>
            <a:r>
              <a:rPr dirty="0" smtClean="0" sz="1400" spc="0">
                <a:latin typeface="Times New Roman"/>
                <a:cs typeface="Times New Roman"/>
              </a:rPr>
              <a:t>is	</a:t>
            </a:r>
            <a:r>
              <a:rPr dirty="0" smtClean="0" sz="1400" spc="0">
                <a:latin typeface="Times New Roman"/>
                <a:cs typeface="Times New Roman"/>
              </a:rPr>
              <a:t>a	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	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25" u="sng">
                <a:latin typeface="Times New Roman"/>
                <a:cs typeface="Times New Roman"/>
                <a:hlinkClick r:id="rId7"/>
              </a:rPr>
              <a:t>m</a:t>
            </a:r>
            <a:r>
              <a:rPr dirty="0" smtClean="0" sz="1400" spc="0" u="sng">
                <a:latin typeface="Times New Roman"/>
                <a:cs typeface="Times New Roman"/>
                <a:hlinkClick r:id="rId7"/>
              </a:rPr>
              <a:t>a</a:t>
            </a:r>
            <a:r>
              <a:rPr dirty="0" smtClean="0" sz="1400" spc="5" u="sng">
                <a:latin typeface="Times New Roman"/>
                <a:cs typeface="Times New Roman"/>
                <a:hlinkClick r:id="rId7"/>
              </a:rPr>
              <a:t>g</a:t>
            </a:r>
            <a:r>
              <a:rPr dirty="0" smtClean="0" sz="1400" spc="0" u="sng">
                <a:latin typeface="Times New Roman"/>
                <a:cs typeface="Times New Roman"/>
                <a:hlinkClick r:id="rId7"/>
              </a:rPr>
              <a:t>n</a:t>
            </a:r>
            <a:r>
              <a:rPr dirty="0" smtClean="0" sz="1400" spc="-15" u="sng">
                <a:latin typeface="Times New Roman"/>
                <a:cs typeface="Times New Roman"/>
                <a:hlinkClick r:id="rId7"/>
              </a:rPr>
              <a:t>e</a:t>
            </a:r>
            <a:r>
              <a:rPr dirty="0" smtClean="0" sz="1400" spc="0" u="sng">
                <a:latin typeface="Times New Roman"/>
                <a:cs typeface="Times New Roman"/>
                <a:hlinkClick r:id="rId7"/>
              </a:rPr>
              <a:t>t</a:t>
            </a:r>
            <a:r>
              <a:rPr dirty="0" smtClean="0" sz="1400" spc="0" u="sng">
                <a:latin typeface="Times New Roman"/>
                <a:cs typeface="Times New Roman"/>
                <a:hlinkClick r:id="rId7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7"/>
              </a:rPr>
              <a:t>c</a:t>
            </a:r>
            <a:r>
              <a:rPr dirty="0" smtClean="0" sz="1400" spc="0" u="sng">
                <a:latin typeface="Times New Roman"/>
                <a:cs typeface="Times New Roman"/>
                <a:hlinkClick r:id="rId7"/>
              </a:rPr>
              <a:t> </a:t>
            </a:r>
            <a:r>
              <a:rPr dirty="0" smtClean="0" sz="1400" spc="135" u="sng">
                <a:latin typeface="Times New Roman"/>
                <a:cs typeface="Times New Roman"/>
                <a:hlinkClick r:id="rId7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  <a:hlinkClick r:id="rId7"/>
              </a:rPr>
              <a:t>fi</a:t>
            </a:r>
            <a:r>
              <a:rPr dirty="0" smtClean="0" sz="1400" spc="-15" u="sng">
                <a:latin typeface="Times New Roman"/>
                <a:cs typeface="Times New Roman"/>
                <a:hlinkClick r:id="rId7"/>
              </a:rPr>
              <a:t>e</a:t>
            </a:r>
            <a:r>
              <a:rPr dirty="0" smtClean="0" sz="1400" spc="-10" u="sng">
                <a:latin typeface="Times New Roman"/>
                <a:cs typeface="Times New Roman"/>
                <a:hlinkClick r:id="rId7"/>
              </a:rPr>
              <a:t>l</a:t>
            </a:r>
            <a:r>
              <a:rPr dirty="0" smtClean="0" sz="1400" spc="0" u="sng">
                <a:latin typeface="Times New Roman"/>
                <a:cs typeface="Times New Roman"/>
                <a:hlinkClick r:id="rId7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o:</a:t>
            </a:r>
            <a:endParaRPr sz="1400">
              <a:latin typeface="Times New Roman"/>
              <a:cs typeface="Times New Roman"/>
            </a:endParaRPr>
          </a:p>
          <a:p>
            <a:pPr algn="ctr" marL="217170">
              <a:lnSpc>
                <a:spcPts val="1660"/>
              </a:lnSpc>
            </a:pPr>
            <a:r>
              <a:rPr dirty="0" smtClean="0" sz="1400">
                <a:latin typeface="Cambria Math"/>
                <a:cs typeface="Cambria Math"/>
              </a:rPr>
              <a:t>𝜇=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baseline="-16666" sz="1500" spc="12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  <a:p>
            <a:pPr marL="233679">
              <a:lnSpc>
                <a:spcPts val="1595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73050">
              <a:lnSpc>
                <a:spcPts val="1630"/>
              </a:lnSpc>
            </a:pPr>
            <a:r>
              <a:rPr dirty="0" smtClean="0" sz="1400">
                <a:latin typeface="Cambria Math"/>
                <a:cs typeface="Cambria Math"/>
              </a:rPr>
              <a:t>𝜇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π</a:t>
            </a:r>
            <a:r>
              <a:rPr dirty="0" smtClean="0" sz="1400" spc="0">
                <a:latin typeface="Times New Roman"/>
                <a:cs typeface="Times New Roman"/>
              </a:rPr>
              <a:t>×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35">
                <a:latin typeface="Times New Roman"/>
                <a:cs typeface="Times New Roman"/>
              </a:rPr>
              <a:t>0</a:t>
            </a:r>
            <a:r>
              <a:rPr dirty="0" smtClean="0" baseline="30864" sz="1350" spc="0">
                <a:latin typeface="Times New Roman"/>
                <a:cs typeface="Times New Roman"/>
              </a:rPr>
              <a:t>-7 </a:t>
            </a:r>
            <a:r>
              <a:rPr dirty="0" smtClean="0" baseline="30864" sz="135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3679" marR="12700">
              <a:lnSpc>
                <a:spcPts val="1610"/>
              </a:lnSpc>
              <a:spcBef>
                <a:spcPts val="75"/>
              </a:spcBef>
            </a:pPr>
            <a:r>
              <a:rPr dirty="0" smtClean="0" sz="1400">
                <a:latin typeface="Cambria Math"/>
                <a:cs typeface="Cambria Math"/>
              </a:rPr>
              <a:t>𝜇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5" u="sng">
                <a:latin typeface="Times New Roman"/>
                <a:cs typeface="Times New Roman"/>
                <a:hlinkClick r:id="rId8"/>
              </a:rPr>
              <a:t>r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el</a:t>
            </a:r>
            <a:r>
              <a:rPr dirty="0" smtClean="0" sz="1400" spc="-15" u="sng">
                <a:latin typeface="Times New Roman"/>
                <a:cs typeface="Times New Roman"/>
                <a:hlinkClick r:id="rId8"/>
              </a:rPr>
              <a:t>a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t</a:t>
            </a:r>
            <a:r>
              <a:rPr dirty="0" smtClean="0" sz="1400" spc="-10" u="sng">
                <a:latin typeface="Times New Roman"/>
                <a:cs typeface="Times New Roman"/>
                <a:hlinkClick r:id="rId8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v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e</a:t>
            </a:r>
            <a:r>
              <a:rPr dirty="0" smtClean="0" sz="1400" spc="-90" u="sng">
                <a:latin typeface="Times New Roman"/>
                <a:cs typeface="Times New Roman"/>
                <a:hlinkClick r:id="rId8"/>
              </a:rPr>
              <a:t> 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p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er</a:t>
            </a:r>
            <a:r>
              <a:rPr dirty="0" smtClean="0" sz="1400" spc="-25" u="sng">
                <a:latin typeface="Times New Roman"/>
                <a:cs typeface="Times New Roman"/>
                <a:hlinkClick r:id="rId8"/>
              </a:rPr>
              <a:t>m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ea</a:t>
            </a:r>
            <a:r>
              <a:rPr dirty="0" smtClean="0" sz="1400" spc="5" u="sng">
                <a:latin typeface="Times New Roman"/>
                <a:cs typeface="Times New Roman"/>
                <a:hlinkClick r:id="rId8"/>
              </a:rPr>
              <a:t>b</a:t>
            </a:r>
            <a:r>
              <a:rPr dirty="0" smtClean="0" sz="1400" spc="-10" u="sng">
                <a:latin typeface="Times New Roman"/>
                <a:cs typeface="Times New Roman"/>
                <a:hlinkClick r:id="rId8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l</a:t>
            </a:r>
            <a:r>
              <a:rPr dirty="0" smtClean="0" sz="1400" spc="-10" u="sng">
                <a:latin typeface="Times New Roman"/>
                <a:cs typeface="Times New Roman"/>
                <a:hlinkClick r:id="rId8"/>
              </a:rPr>
              <a:t>i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t</a:t>
            </a:r>
            <a:r>
              <a:rPr dirty="0" smtClean="0" sz="1400" spc="0" u="sng">
                <a:latin typeface="Times New Roman"/>
                <a:cs typeface="Times New Roman"/>
                <a:hlinkClick r:id="rId8"/>
              </a:rPr>
              <a:t>y</a:t>
            </a:r>
            <a:r>
              <a:rPr dirty="0" smtClean="0" sz="1400" spc="-80">
                <a:latin typeface="Times New Roman"/>
                <a:cs typeface="Times New Roman"/>
                <a:hlinkClick r:id="rId8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580"/>
              </a:lnSpc>
              <a:buFont typeface="Times New Roman"/>
              <a:buAutoNum type="alphaLcPeriod" startAt="3"/>
              <a:tabLst>
                <a:tab pos="241300" algn="l"/>
                <a:tab pos="1647825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nduc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6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(σ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	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ric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Perfe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3679" marR="2047875" indent="7620">
              <a:lnSpc>
                <a:spcPts val="3240"/>
              </a:lnSpc>
              <a:spcBef>
                <a:spcPts val="345"/>
              </a:spcBef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-4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Opt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2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per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es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ct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ne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15" b="1" u="heavy">
                <a:latin typeface="Times New Roman"/>
                <a:cs typeface="Times New Roman"/>
              </a:rPr>
              <a:t>w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10" b="1" u="heavy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ef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(bo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nci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g)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ts val="122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endParaRPr sz="1400">
              <a:latin typeface="Times New Roman"/>
              <a:cs typeface="Times New Roman"/>
            </a:endParaRPr>
          </a:p>
          <a:p>
            <a:pPr algn="just" marL="143510" marR="13335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(refra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d)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ref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refl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sy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al.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re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233679">
              <a:lnSpc>
                <a:spcPct val="100000"/>
              </a:lnSpc>
              <a:spcBef>
                <a:spcPts val="484"/>
              </a:spcBef>
            </a:pPr>
            <a:r>
              <a:rPr dirty="0" smtClean="0" sz="1400" spc="-5">
                <a:latin typeface="Times New Roman"/>
                <a:cs typeface="Times New Roman"/>
              </a:rPr>
              <a:t>θ</a:t>
            </a:r>
            <a:r>
              <a:rPr dirty="0" smtClean="0" baseline="-9259" sz="1350" spc="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θ</a:t>
            </a:r>
            <a:r>
              <a:rPr dirty="0" smtClean="0" baseline="-9259" sz="1350" spc="0">
                <a:latin typeface="Times New Roman"/>
                <a:cs typeface="Times New Roman"/>
              </a:rPr>
              <a:t>r</a:t>
            </a:r>
            <a:endParaRPr baseline="-9259" sz="135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7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638175">
              <a:lnSpc>
                <a:spcPct val="100000"/>
              </a:lnSpc>
            </a:pPr>
            <a:r>
              <a:rPr dirty="0" smtClean="0" sz="1200">
                <a:latin typeface="MS Mincho"/>
                <a:cs typeface="MS Mincho"/>
              </a:rPr>
              <a:t>Reflected wave</a:t>
            </a:r>
            <a:endParaRPr sz="1200">
              <a:latin typeface="MS Mincho"/>
              <a:cs typeface="MS Minch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33900" y="8138159"/>
            <a:ext cx="1705355" cy="358139"/>
          </a:xfrm>
          <a:custGeom>
            <a:avLst/>
            <a:gdLst/>
            <a:ahLst/>
            <a:cxnLst/>
            <a:rect l="l" t="t" r="r" b="b"/>
            <a:pathLst>
              <a:path w="1705355" h="358140">
                <a:moveTo>
                  <a:pt x="0" y="358140"/>
                </a:moveTo>
                <a:lnTo>
                  <a:pt x="1705355" y="358140"/>
                </a:lnTo>
                <a:lnTo>
                  <a:pt x="1705355" y="0"/>
                </a:lnTo>
                <a:lnTo>
                  <a:pt x="0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546091" y="8196071"/>
            <a:ext cx="1679448" cy="2407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916804" y="8218678"/>
            <a:ext cx="93980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MS Mincho"/>
                <a:cs typeface="MS Mincho"/>
              </a:rPr>
              <a:t>First medium</a:t>
            </a:r>
            <a:endParaRPr sz="1200">
              <a:latin typeface="MS Mincho"/>
              <a:cs typeface="MS Minch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314444" y="8671559"/>
            <a:ext cx="1648968" cy="358139"/>
          </a:xfrm>
          <a:custGeom>
            <a:avLst/>
            <a:gdLst/>
            <a:ahLst/>
            <a:cxnLst/>
            <a:rect l="l" t="t" r="r" b="b"/>
            <a:pathLst>
              <a:path w="1648968" h="358140">
                <a:moveTo>
                  <a:pt x="0" y="358140"/>
                </a:moveTo>
                <a:lnTo>
                  <a:pt x="1648968" y="358140"/>
                </a:lnTo>
                <a:lnTo>
                  <a:pt x="1648968" y="0"/>
                </a:lnTo>
                <a:lnTo>
                  <a:pt x="0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328159" y="8729471"/>
            <a:ext cx="1621536" cy="2423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631816" y="8752078"/>
            <a:ext cx="101600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MS Mincho"/>
                <a:cs typeface="MS Mincho"/>
              </a:rPr>
              <a:t>Second medium</a:t>
            </a:r>
            <a:endParaRPr sz="1200">
              <a:latin typeface="MS Mincho"/>
              <a:cs typeface="MS Mincho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315211" y="7955279"/>
            <a:ext cx="1542288" cy="524256"/>
          </a:xfrm>
          <a:custGeom>
            <a:avLst/>
            <a:gdLst/>
            <a:ahLst/>
            <a:cxnLst/>
            <a:rect l="l" t="t" r="r" b="b"/>
            <a:pathLst>
              <a:path w="1542288" h="524255">
                <a:moveTo>
                  <a:pt x="0" y="524255"/>
                </a:moveTo>
                <a:lnTo>
                  <a:pt x="1542288" y="524255"/>
                </a:lnTo>
                <a:lnTo>
                  <a:pt x="1542288" y="0"/>
                </a:lnTo>
                <a:lnTo>
                  <a:pt x="0" y="0"/>
                </a:lnTo>
                <a:lnTo>
                  <a:pt x="0" y="5242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327403" y="8013191"/>
            <a:ext cx="1517904" cy="40690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78610" y="8120760"/>
            <a:ext cx="101600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MS Mincho"/>
                <a:cs typeface="MS Mincho"/>
              </a:rPr>
              <a:t>Inciden</a:t>
            </a:r>
            <a:r>
              <a:rPr dirty="0" smtClean="0" sz="1200" spc="0">
                <a:latin typeface="MS Mincho"/>
                <a:cs typeface="MS Mincho"/>
              </a:rPr>
              <a:t>t</a:t>
            </a:r>
            <a:r>
              <a:rPr dirty="0" smtClean="0" sz="1200" spc="-5">
                <a:latin typeface="MS Mincho"/>
                <a:cs typeface="MS Mincho"/>
              </a:rPr>
              <a:t> wave</a:t>
            </a:r>
            <a:endParaRPr sz="1200">
              <a:latin typeface="MS Mincho"/>
              <a:cs typeface="MS Mincho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06627" y="1006347"/>
            <a:ext cx="6234430" cy="144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149090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-      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efr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(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andi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2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Refra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ity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ount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efra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terf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of two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refra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like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0823" y="2385821"/>
            <a:ext cx="2740660" cy="329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73405" algn="l"/>
                <a:tab pos="2350770" algn="l"/>
                <a:tab pos="2727325" algn="l"/>
              </a:tabLst>
            </a:pPr>
            <a:r>
              <a:rPr dirty="0" smtClean="0" baseline="-33730" sz="2100">
                <a:latin typeface="Cambria Math"/>
                <a:cs typeface="Cambria Math"/>
              </a:rPr>
              <a:t>�</a:t>
            </a:r>
            <a:r>
              <a:rPr dirty="0" smtClean="0" baseline="-33730" sz="2100" spc="120">
                <a:latin typeface="Cambria Math"/>
                <a:cs typeface="Cambria Math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= </a:t>
            </a:r>
            <a:r>
              <a:rPr dirty="0" smtClean="0" baseline="-33730" sz="2100" spc="112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0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��</a:t>
            </a:r>
            <a:r>
              <a:rPr dirty="0" smtClean="0" sz="1000" spc="-15" u="heavy">
                <a:latin typeface="Cambria Math"/>
                <a:cs typeface="Cambria Math"/>
              </a:rPr>
              <a:t>�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10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�𝒂</a:t>
            </a:r>
            <a:r>
              <a:rPr dirty="0" smtClean="0" sz="1000" spc="0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��</a:t>
            </a:r>
            <a:r>
              <a:rPr dirty="0" smtClean="0" sz="1000" spc="0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baseline="-33730" sz="2100" spc="-7">
                <a:latin typeface="Cambria Math"/>
                <a:cs typeface="Cambria Math"/>
              </a:rPr>
              <a:t>=</a:t>
            </a:r>
            <a:r>
              <a:rPr dirty="0" smtClean="0" baseline="-33730" sz="2100" spc="104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90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6627" y="2631693"/>
            <a:ext cx="6237605" cy="1622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42595">
              <a:lnSpc>
                <a:spcPct val="100000"/>
              </a:lnSpc>
              <a:tabLst>
                <a:tab pos="2626360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10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���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10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15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baseline="-13888" sz="1200" spc="-15">
                <a:latin typeface="Cambria Math"/>
                <a:cs typeface="Cambria Math"/>
              </a:rPr>
              <a:t>�</a:t>
            </a:r>
            <a:endParaRPr baseline="-13888" sz="1200">
              <a:latin typeface="Cambria Math"/>
              <a:cs typeface="Cambria Math"/>
            </a:endParaRPr>
          </a:p>
          <a:p>
            <a:pPr marL="12700" marR="12700">
              <a:lnSpc>
                <a:spcPts val="1610"/>
              </a:lnSpc>
              <a:spcBef>
                <a:spcPts val="16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law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ect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1</a:t>
            </a:r>
            <a:r>
              <a:rPr dirty="0" smtClean="0" baseline="30864" sz="1350" spc="-7">
                <a:latin typeface="Times New Roman"/>
                <a:cs typeface="Times New Roman"/>
              </a:rPr>
              <a:t>s</a:t>
            </a:r>
            <a:r>
              <a:rPr dirty="0" smtClean="0" baseline="30864" sz="1350" spc="0">
                <a:latin typeface="Times New Roman"/>
                <a:cs typeface="Times New Roman"/>
              </a:rPr>
              <a:t>t </a:t>
            </a:r>
            <a:r>
              <a:rPr dirty="0" smtClean="0" baseline="30864" sz="135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efra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endParaRPr sz="1400">
              <a:latin typeface="Times New Roman"/>
              <a:cs typeface="Times New Roman"/>
            </a:endParaRPr>
          </a:p>
          <a:p>
            <a:pPr algn="ctr" marR="6985">
              <a:lnSpc>
                <a:spcPts val="1614"/>
              </a:lnSpc>
            </a:pPr>
            <a:r>
              <a:rPr dirty="0" smtClean="0" sz="1400" spc="-5">
                <a:latin typeface="Cambria Math"/>
                <a:cs typeface="Cambria Math"/>
              </a:rPr>
              <a:t>n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sin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𝜃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sin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𝜃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 marL="100965" marR="3293110">
              <a:lnSpc>
                <a:spcPts val="1610"/>
              </a:lnSpc>
              <a:spcBef>
                <a:spcPts val="25"/>
              </a:spcBef>
            </a:pPr>
            <a:r>
              <a:rPr dirty="0" smtClean="0" sz="1400">
                <a:latin typeface="Times New Roman"/>
                <a:cs typeface="Times New Roman"/>
              </a:rPr>
              <a:t>n1=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n2=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00965" marR="4435475">
              <a:lnSpc>
                <a:spcPts val="161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Θ</a:t>
            </a:r>
            <a:r>
              <a:rPr dirty="0" smtClean="0" baseline="-9259" sz="1350" spc="7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=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Θ</a:t>
            </a:r>
            <a:r>
              <a:rPr dirty="0" smtClean="0" baseline="-9259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=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efra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6627" y="6453189"/>
            <a:ext cx="6235065" cy="274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5875">
              <a:lnSpc>
                <a:spcPct val="961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ex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has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80</a:t>
            </a:r>
            <a:r>
              <a:rPr dirty="0" smtClean="0" baseline="30864" sz="1350" spc="0">
                <a:latin typeface="Times New Roman"/>
                <a:cs typeface="Times New Roman"/>
              </a:rPr>
              <a:t>o </a:t>
            </a:r>
            <a:r>
              <a:rPr dirty="0" smtClean="0" baseline="30864" sz="135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dex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re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ref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ctr" marR="4085590">
              <a:lnSpc>
                <a:spcPts val="1630"/>
              </a:lnSpc>
              <a:tabLst>
                <a:tab pos="26987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c-	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iffr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att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g)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Sca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n)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0">
                <a:latin typeface="Times New Roman"/>
                <a:cs typeface="Times New Roman"/>
              </a:rPr>
              <a:t> 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eet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ire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s)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12700" marR="2051685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fferent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5"/>
              </a:spcBef>
            </a:pPr>
            <a:endParaRPr sz="550"/>
          </a:p>
          <a:p>
            <a:pPr algn="just" marL="12700" marR="4196715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-  </a:t>
            </a:r>
            <a:r>
              <a:rPr dirty="0" smtClean="0" sz="1400" spc="-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Inter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eren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(c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li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ng)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py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ear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15796" y="4447031"/>
            <a:ext cx="4619244" cy="1808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0" y="5369051"/>
            <a:ext cx="553212" cy="419100"/>
          </a:xfrm>
          <a:custGeom>
            <a:avLst/>
            <a:gdLst/>
            <a:ahLst/>
            <a:cxnLst/>
            <a:rect l="l" t="t" r="r" b="b"/>
            <a:pathLst>
              <a:path w="553212" h="419100">
                <a:moveTo>
                  <a:pt x="0" y="419100"/>
                </a:moveTo>
                <a:lnTo>
                  <a:pt x="553212" y="419100"/>
                </a:lnTo>
                <a:lnTo>
                  <a:pt x="553212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96544" y="3673982"/>
            <a:ext cx="6144895" cy="2676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4310" indent="-182245">
              <a:lnSpc>
                <a:spcPct val="100000"/>
              </a:lnSpc>
              <a:buFont typeface="Times New Roman"/>
              <a:buAutoNum type="alphaLcPeriod" startAt="5"/>
              <a:tabLst>
                <a:tab pos="19431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bsor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2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th.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lvl="1" marL="241300" marR="17145" indent="-229235">
              <a:lnSpc>
                <a:spcPts val="1610"/>
              </a:lnSpc>
              <a:spcBef>
                <a:spcPts val="40"/>
              </a:spcBef>
              <a:buFont typeface="Times New Roman"/>
              <a:buAutoNum type="arabicPlain"/>
              <a:tabLst>
                <a:tab pos="19431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Met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etals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etal,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etal.</a:t>
            </a:r>
            <a:endParaRPr sz="1400">
              <a:latin typeface="Times New Roman"/>
              <a:cs typeface="Times New Roman"/>
            </a:endParaRPr>
          </a:p>
          <a:p>
            <a:pPr algn="just" lvl="1" marL="241300" marR="17145" indent="-229235">
              <a:lnSpc>
                <a:spcPts val="1610"/>
              </a:lnSpc>
              <a:buFont typeface="Times New Roman"/>
              <a:buAutoNum type="arabicPlain"/>
              <a:tabLst>
                <a:tab pos="194310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ater: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ater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 of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2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5113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ng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-1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el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'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Eq</a:t>
            </a:r>
            <a:r>
              <a:rPr dirty="0" smtClean="0" sz="1400" spc="-5" b="1" u="heavy">
                <a:latin typeface="Times New Roman"/>
                <a:cs typeface="Times New Roman"/>
              </a:rPr>
              <a:t>u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'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1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94310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Ma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descr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)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20850" y="7227696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496690" y="7204836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827529" y="7662036"/>
            <a:ext cx="231648" cy="0"/>
          </a:xfrm>
          <a:custGeom>
            <a:avLst/>
            <a:gdLst/>
            <a:ahLst/>
            <a:cxnLst/>
            <a:rect l="l" t="t" r="r" b="b"/>
            <a:pathLst>
              <a:path w="231648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706627" y="8653526"/>
            <a:ext cx="6096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7595" y="1019555"/>
            <a:ext cx="5655564" cy="2667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27608" y="6548881"/>
          <a:ext cx="6943471" cy="2121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9930"/>
                <a:gridCol w="1981835"/>
                <a:gridCol w="2970657"/>
              </a:tblGrid>
              <a:tr h="416051">
                <a:tc>
                  <a:txBody>
                    <a:bodyPr/>
                    <a:lstStyle/>
                    <a:p>
                      <a:pPr marL="64769" marR="756285">
                        <a:lnSpc>
                          <a:spcPts val="161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iffere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oint) </a:t>
                      </a:r>
                      <a:r>
                        <a:rPr dirty="0" smtClean="0" sz="1400" spc="-2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orm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5770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Int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rm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-30" b="1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marL="462915">
                        <a:lnSpc>
                          <a:spcPts val="144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∇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×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64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9920" sz="2100" spc="0">
                          <a:latin typeface="Cambria Math"/>
                          <a:cs typeface="Cambria Math"/>
                        </a:rPr>
                        <a:t>̅ </a:t>
                      </a:r>
                      <a:r>
                        <a:rPr dirty="0" smtClean="0" baseline="9920" sz="2100" spc="-21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dirty="0" smtClean="0" sz="14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41666" sz="2100" spc="0">
                          <a:latin typeface="Cambria Math"/>
                          <a:cs typeface="Cambria Math"/>
                        </a:rPr>
                        <a:t>𝜕</a:t>
                      </a:r>
                      <a:r>
                        <a:rPr dirty="0" smtClean="0" baseline="41666" sz="2100" spc="-1027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53571" sz="2100" spc="0">
                          <a:latin typeface="Cambria Math"/>
                          <a:cs typeface="Cambria Math"/>
                        </a:rPr>
                        <a:t>̅</a:t>
                      </a:r>
                      <a:endParaRPr baseline="53571" sz="2100">
                        <a:latin typeface="Cambria Math"/>
                        <a:cs typeface="Cambria Math"/>
                      </a:endParaRPr>
                    </a:p>
                    <a:p>
                      <a:pPr marL="1311275">
                        <a:lnSpc>
                          <a:spcPts val="915"/>
                        </a:lnSpc>
                      </a:pP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𝜕�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58140">
                        <a:lnSpc>
                          <a:spcPts val="150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𝜕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marL="128905">
                        <a:lnSpc>
                          <a:spcPts val="124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∮</a:t>
                      </a:r>
                      <a:r>
                        <a:rPr dirty="0" smtClean="0" sz="1400" spc="-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4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</a:t>
                      </a:r>
                      <a:r>
                        <a:rPr dirty="0" smtClean="0" sz="1400" spc="-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9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−</a:t>
                      </a:r>
                      <a:r>
                        <a:rPr dirty="0" smtClean="0" sz="14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37698" sz="2100" spc="-7">
                          <a:latin typeface="Cambria Math"/>
                          <a:cs typeface="Cambria Math"/>
                        </a:rPr>
                        <a:t>𝜕</a:t>
                      </a:r>
                      <a:r>
                        <a:rPr dirty="0" smtClean="0" baseline="-37698" sz="21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-37698" sz="2100" spc="-5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∫</a:t>
                      </a:r>
                      <a:r>
                        <a:rPr dirty="0" smtClean="0" sz="14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3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</a:t>
                      </a:r>
                      <a:r>
                        <a:rPr dirty="0" smtClean="0" sz="1400" spc="-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5660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����</a:t>
                      </a:r>
                      <a:r>
                        <a:rPr dirty="0" smtClean="0" sz="1400" spc="2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6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27777" sz="1500" spc="97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r" marR="358140">
                        <a:lnSpc>
                          <a:spcPts val="137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𝜕</a:t>
                      </a:r>
                      <a:r>
                        <a:rPr dirty="0" smtClean="0" sz="1400" spc="-84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9920" sz="2100" spc="0">
                          <a:latin typeface="Cambria Math"/>
                          <a:cs typeface="Cambria Math"/>
                        </a:rPr>
                        <a:t>̅</a:t>
                      </a:r>
                      <a:endParaRPr baseline="9920" sz="2100">
                        <a:latin typeface="Cambria Math"/>
                        <a:cs typeface="Cambria Math"/>
                      </a:endParaRPr>
                    </a:p>
                    <a:p>
                      <a:pPr algn="r" marR="381635">
                        <a:lnSpc>
                          <a:spcPts val="1375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∇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×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81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9920" sz="2100" spc="0">
                          <a:latin typeface="Cambria Math"/>
                          <a:cs typeface="Cambria Math"/>
                        </a:rPr>
                        <a:t>̅</a:t>
                      </a:r>
                      <a:r>
                        <a:rPr dirty="0" smtClean="0" baseline="9920" sz="2100" spc="19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𝐽</a:t>
                      </a:r>
                      <a:r>
                        <a:rPr dirty="0" smtClean="0" baseline="-16666" sz="1500" spc="-719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9920" sz="2100" spc="0">
                          <a:latin typeface="Cambria Math"/>
                          <a:cs typeface="Cambria Math"/>
                        </a:rPr>
                        <a:t>̅  </a:t>
                      </a:r>
                      <a:r>
                        <a:rPr dirty="0" smtClean="0" baseline="9920" sz="2100" spc="-97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+ </a:t>
                      </a:r>
                      <a:r>
                        <a:rPr dirty="0" smtClean="0" sz="14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37698" sz="2100" spc="-7">
                          <a:latin typeface="Cambria Math"/>
                          <a:cs typeface="Cambria Math"/>
                        </a:rPr>
                        <a:t>𝜕�</a:t>
                      </a:r>
                      <a:endParaRPr baseline="-37698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∮</a:t>
                      </a:r>
                      <a:r>
                        <a:rPr dirty="0" smtClean="0" sz="1400" spc="-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3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</a:t>
                      </a:r>
                      <a:r>
                        <a:rPr dirty="0" smtClean="0" sz="1400" spc="-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9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∫</a:t>
                      </a:r>
                      <a:r>
                        <a:rPr dirty="0" smtClean="0" sz="14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𝐽.</a:t>
                      </a:r>
                      <a:r>
                        <a:rPr dirty="0" smtClean="0" sz="1400" spc="-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44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2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7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27777" sz="1500" spc="97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527"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∇.</a:t>
                      </a:r>
                      <a:r>
                        <a:rPr dirty="0" smtClean="0" sz="1400" spc="-9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84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9920" sz="2100" spc="0">
                          <a:latin typeface="Cambria Math"/>
                          <a:cs typeface="Cambria Math"/>
                        </a:rPr>
                        <a:t>̅ </a:t>
                      </a:r>
                      <a:r>
                        <a:rPr dirty="0" smtClean="0" baseline="9920" sz="2100" spc="-209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𝜌</a:t>
                      </a:r>
                      <a:r>
                        <a:rPr dirty="0" smtClean="0" baseline="-16666" sz="1500" spc="0">
                          <a:latin typeface="Cambria Math"/>
                          <a:cs typeface="Cambria Math"/>
                        </a:rPr>
                        <a:t>�</a:t>
                      </a:r>
                      <a:endParaRPr baseline="-16666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81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∮</a:t>
                      </a:r>
                      <a:r>
                        <a:rPr dirty="0" smtClean="0" sz="14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4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</a:t>
                      </a:r>
                      <a:r>
                        <a:rPr dirty="0" smtClean="0" sz="1400" spc="-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1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8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∫</a:t>
                      </a:r>
                      <a:r>
                        <a:rPr dirty="0" smtClean="0" sz="14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𝜌</a:t>
                      </a:r>
                      <a:r>
                        <a:rPr dirty="0" smtClean="0" baseline="-16666" sz="1500" spc="127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</a:t>
                      </a:r>
                      <a:r>
                        <a:rPr dirty="0" smtClean="0" sz="1400" spc="-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68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���</a:t>
                      </a:r>
                      <a:r>
                        <a:rPr dirty="0" smtClean="0" sz="1400" spc="2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5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27777" sz="1500" spc="97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������𝑖�</a:t>
                      </a:r>
                      <a:r>
                        <a:rPr dirty="0" smtClean="0" sz="14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�𝑖���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909">
                <a:tc>
                  <a:txBody>
                    <a:bodyPr/>
                    <a:lstStyle/>
                    <a:p>
                      <a:pPr marL="715645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Cambria Math"/>
                          <a:cs typeface="Cambria Math"/>
                        </a:rPr>
                        <a:t>∇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</a:t>
                      </a:r>
                      <a:r>
                        <a:rPr dirty="0" smtClean="0" sz="14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68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9920" sz="2100" spc="0">
                          <a:latin typeface="Cambria Math"/>
                          <a:cs typeface="Cambria Math"/>
                        </a:rPr>
                        <a:t>̅ </a:t>
                      </a:r>
                      <a:r>
                        <a:rPr dirty="0" smtClean="0" baseline="9920" sz="2100" spc="-179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229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∮</a:t>
                      </a:r>
                      <a:r>
                        <a:rPr dirty="0" smtClean="0" sz="1400" spc="-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2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.</a:t>
                      </a:r>
                      <a:r>
                        <a:rPr dirty="0" smtClean="0" sz="1400" spc="-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1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=</a:t>
                      </a:r>
                      <a:r>
                        <a:rPr dirty="0" smtClean="0" sz="1400" spc="7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0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���</a:t>
                      </a:r>
                      <a:r>
                        <a:rPr dirty="0" smtClean="0" sz="1400" spc="2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5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baseline="27777" sz="1500" spc="97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-5">
                          <a:latin typeface="Cambria Math"/>
                          <a:cs typeface="Cambria Math"/>
                        </a:rPr>
                        <a:t>��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����</a:t>
                      </a:r>
                      <a:r>
                        <a:rPr dirty="0" smtClean="0" sz="1400" spc="-15">
                          <a:latin typeface="Cambria Math"/>
                          <a:cs typeface="Cambria Math"/>
                        </a:rPr>
                        <a:t>�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�𝑖�</a:t>
                      </a:r>
                      <a:r>
                        <a:rPr dirty="0" smtClean="0" sz="1400" spc="4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�𝑖���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27608" y="8873363"/>
          <a:ext cx="6943471" cy="8485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81933"/>
                <a:gridCol w="3150489"/>
              </a:tblGrid>
              <a:tr h="21183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ne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ic 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ie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  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).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elec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ic 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ld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).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B =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tic 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ux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ity(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b/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baseline="30864" sz="1350" spc="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) or 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la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=µH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elec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ric 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ux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(C/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baseline="30864" sz="1350" spc="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) =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ɛ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904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𝜕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𝜕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t) =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e-der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va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 of </a:t>
                      </a:r>
                      <a:r>
                        <a:rPr dirty="0" smtClean="0" sz="1400" spc="-3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ne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ic 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ity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64769">
                        <a:lnSpc>
                          <a:spcPts val="162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𝜕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0">
                          <a:latin typeface="Cambria Math"/>
                          <a:cs typeface="Cambria Math"/>
                        </a:rPr>
                        <a:t>𝜕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t) </a:t>
                      </a:r>
                      <a:r>
                        <a:rPr dirty="0" smtClean="0" sz="14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= </a:t>
                      </a:r>
                      <a:r>
                        <a:rPr dirty="0" smtClean="0" sz="14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lace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dirty="0" smtClean="0" sz="14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ric </a:t>
                      </a:r>
                      <a:r>
                        <a:rPr dirty="0" smtClean="0" sz="14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ity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baseline="30864" sz="1350" spc="7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)=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dirty="0" smtClean="0" baseline="-9259" sz="1350" spc="7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28244" y="1022603"/>
            <a:ext cx="6938518" cy="0"/>
          </a:xfrm>
          <a:custGeom>
            <a:avLst/>
            <a:gdLst/>
            <a:ahLst/>
            <a:cxnLst/>
            <a:rect l="l" t="t" r="r" b="b"/>
            <a:pathLst>
              <a:path w="6938518" h="0">
                <a:moveTo>
                  <a:pt x="0" y="0"/>
                </a:moveTo>
                <a:lnTo>
                  <a:pt x="693851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31291" y="1025600"/>
            <a:ext cx="0" cy="423976"/>
          </a:xfrm>
          <a:custGeom>
            <a:avLst/>
            <a:gdLst/>
            <a:ahLst/>
            <a:cxnLst/>
            <a:rect l="l" t="t" r="r" b="b"/>
            <a:pathLst>
              <a:path w="0" h="423976">
                <a:moveTo>
                  <a:pt x="0" y="0"/>
                </a:moveTo>
                <a:lnTo>
                  <a:pt x="0" y="42397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363714" y="1025600"/>
            <a:ext cx="0" cy="423976"/>
          </a:xfrm>
          <a:custGeom>
            <a:avLst/>
            <a:gdLst/>
            <a:ahLst/>
            <a:cxnLst/>
            <a:rect l="l" t="t" r="r" b="b"/>
            <a:pathLst>
              <a:path w="0" h="423976">
                <a:moveTo>
                  <a:pt x="0" y="0"/>
                </a:moveTo>
                <a:lnTo>
                  <a:pt x="0" y="423976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28244" y="1237741"/>
            <a:ext cx="6938518" cy="0"/>
          </a:xfrm>
          <a:custGeom>
            <a:avLst/>
            <a:gdLst/>
            <a:ahLst/>
            <a:cxnLst/>
            <a:rect l="l" t="t" r="r" b="b"/>
            <a:pathLst>
              <a:path w="6938518" h="0">
                <a:moveTo>
                  <a:pt x="0" y="0"/>
                </a:moveTo>
                <a:lnTo>
                  <a:pt x="693851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28244" y="1452625"/>
            <a:ext cx="6938518" cy="0"/>
          </a:xfrm>
          <a:custGeom>
            <a:avLst/>
            <a:gdLst/>
            <a:ahLst/>
            <a:cxnLst/>
            <a:rect l="l" t="t" r="r" b="b"/>
            <a:pathLst>
              <a:path w="6938518" h="0">
                <a:moveTo>
                  <a:pt x="0" y="0"/>
                </a:moveTo>
                <a:lnTo>
                  <a:pt x="693851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67004" y="1012443"/>
            <a:ext cx="6273800" cy="1471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𝜌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vol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cha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</a:t>
            </a:r>
            <a:r>
              <a:rPr dirty="0" smtClean="0" sz="1400" spc="10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baseline="30864" sz="1350" spc="7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mtClean="0" sz="1400" spc="5">
                <a:latin typeface="Times New Roman"/>
                <a:cs typeface="Times New Roman"/>
              </a:rPr>
              <a:t>J</a:t>
            </a:r>
            <a:r>
              <a:rPr dirty="0" smtClean="0" baseline="-9259" sz="1350" spc="0">
                <a:latin typeface="Times New Roman"/>
                <a:cs typeface="Times New Roman"/>
              </a:rPr>
              <a:t>T </a:t>
            </a:r>
            <a:r>
              <a:rPr dirty="0" smtClean="0" baseline="-9259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con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/</a:t>
            </a:r>
            <a:r>
              <a:rPr dirty="0" smtClean="0" sz="1400" spc="0" i="1">
                <a:latin typeface="Times New Roman"/>
                <a:cs typeface="Times New Roman"/>
              </a:rPr>
              <a:t>m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2) </a:t>
            </a:r>
            <a:r>
              <a:rPr dirty="0" smtClean="0" sz="1400" spc="-5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baseline="-9259" sz="1350" spc="-7">
                <a:latin typeface="Times New Roman"/>
                <a:cs typeface="Times New Roman"/>
              </a:rPr>
              <a:t>c</a:t>
            </a:r>
            <a:r>
              <a:rPr dirty="0" smtClean="0" baseline="-9259" sz="1350" spc="7">
                <a:latin typeface="Times New Roman"/>
                <a:cs typeface="Times New Roman"/>
              </a:rPr>
              <a:t>o</a:t>
            </a:r>
            <a:r>
              <a:rPr dirty="0" smtClean="0" baseline="-9259" sz="1350" spc="7">
                <a:latin typeface="Times New Roman"/>
                <a:cs typeface="Times New Roman"/>
              </a:rPr>
              <a:t>n</a:t>
            </a:r>
            <a:r>
              <a:rPr dirty="0" smtClean="0" baseline="-9259" sz="1350" spc="7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5">
                <a:latin typeface="Times New Roman"/>
                <a:cs typeface="Times New Roman"/>
              </a:rPr>
              <a:t>J</a:t>
            </a:r>
            <a:r>
              <a:rPr dirty="0" smtClean="0" baseline="-9259" sz="1350" spc="-15">
                <a:latin typeface="Times New Roman"/>
                <a:cs typeface="Times New Roman"/>
              </a:rPr>
              <a:t>S</a:t>
            </a:r>
            <a:r>
              <a:rPr dirty="0" smtClean="0" baseline="-9259" sz="1350" spc="7">
                <a:latin typeface="Times New Roman"/>
                <a:cs typeface="Times New Roman"/>
              </a:rPr>
              <a:t>o</a:t>
            </a:r>
            <a:r>
              <a:rPr dirty="0" smtClean="0" baseline="-9259" sz="1350" spc="0">
                <a:latin typeface="Times New Roman"/>
                <a:cs typeface="Times New Roman"/>
              </a:rPr>
              <a:t>u</a:t>
            </a:r>
            <a:r>
              <a:rPr dirty="0" smtClean="0" baseline="-9259" sz="1350" spc="-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𝜎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Times New Roman"/>
                <a:cs typeface="Times New Roman"/>
              </a:rPr>
              <a:t>+J,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J=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 cur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32385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8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10" b="1">
                <a:latin typeface="Times New Roman"/>
                <a:cs typeface="Times New Roman"/>
              </a:rPr>
              <a:t>'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20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23241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Mi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day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s),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rate of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3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21433" y="2645917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 h="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935532" y="2518409"/>
            <a:ext cx="37750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52040" algn="l"/>
              </a:tabLst>
            </a:pP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baseline="47222" sz="1500" spc="-22">
                <a:latin typeface="Cambria Math"/>
                <a:cs typeface="Cambria Math"/>
              </a:rPr>
              <a:t>��</a:t>
            </a:r>
            <a:r>
              <a:rPr dirty="0" smtClean="0" baseline="1984" sz="2100" spc="0">
                <a:latin typeface="Cambria Math"/>
                <a:cs typeface="Cambria Math"/>
              </a:rPr>
              <a:t>[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�</a:t>
            </a:r>
            <a:r>
              <a:rPr dirty="0" smtClean="0" baseline="27777" sz="1500" spc="240">
                <a:latin typeface="Cambria Math"/>
                <a:cs typeface="Cambria Math"/>
              </a:rPr>
              <a:t>′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]	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5">
                <a:latin typeface="Cambria Math"/>
                <a:cs typeface="Cambria Math"/>
              </a:rPr>
              <a:t> </a:t>
            </a:r>
            <a:r>
              <a:rPr dirty="0" smtClean="0" baseline="47222" sz="1500" spc="-22">
                <a:latin typeface="Cambria Math"/>
                <a:cs typeface="Cambria Math"/>
              </a:rPr>
              <a:t>��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30070" y="2659126"/>
            <a:ext cx="285686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07640" algn="l"/>
              </a:tabLst>
            </a:pP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5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16501" y="2645917"/>
            <a:ext cx="182879" cy="0"/>
          </a:xfrm>
          <a:custGeom>
            <a:avLst/>
            <a:gdLst/>
            <a:ahLst/>
            <a:cxnLst/>
            <a:rect l="l" t="t" r="r" b="b"/>
            <a:pathLst>
              <a:path w="182879" h="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206490" y="2518409"/>
            <a:ext cx="2736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35532" y="2779714"/>
            <a:ext cx="6008370" cy="1648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3970" indent="-228600">
              <a:lnSpc>
                <a:spcPct val="961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ule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hich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direc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0">
                <a:latin typeface="Times New Roman"/>
                <a:cs typeface="Times New Roman"/>
              </a:rPr>
              <a:t> 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ψ 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e.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.f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fo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7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55244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tic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ux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39850" y="5084698"/>
            <a:ext cx="204215" cy="0"/>
          </a:xfrm>
          <a:custGeom>
            <a:avLst/>
            <a:gdLst/>
            <a:ahLst/>
            <a:cxnLst/>
            <a:rect l="l" t="t" r="r" b="b"/>
            <a:pathLst>
              <a:path w="204215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78204" y="4414646"/>
            <a:ext cx="1588135" cy="1292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ψ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Cambria Math"/>
                <a:cs typeface="Cambria Math"/>
              </a:rPr>
              <a:t>ʃ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𝑩.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mtClean="0" baseline="3968" sz="2100">
                <a:latin typeface="Cambria Math"/>
                <a:cs typeface="Cambria Math"/>
              </a:rPr>
              <a:t>�</a:t>
            </a:r>
            <a:r>
              <a:rPr dirty="0" smtClean="0" baseline="3968" sz="2100" spc="172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=</a:t>
            </a:r>
            <a:r>
              <a:rPr dirty="0" smtClean="0" baseline="396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∫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baseline="3968" sz="2100" spc="82">
                <a:latin typeface="Cambria Math"/>
                <a:cs typeface="Cambria Math"/>
              </a:rPr>
              <a:t>�</a:t>
            </a:r>
            <a:r>
              <a:rPr dirty="0" smtClean="0" baseline="3968" sz="2100" spc="0">
                <a:latin typeface="Cambria Math"/>
                <a:cs typeface="Cambria Math"/>
              </a:rPr>
              <a:t>.</a:t>
            </a:r>
            <a:r>
              <a:rPr dirty="0" smtClean="0" baseline="3968" sz="2100" spc="-120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��</a:t>
            </a:r>
            <a:endParaRPr baseline="3968" sz="2100">
              <a:latin typeface="Cambria Math"/>
              <a:cs typeface="Cambria Math"/>
            </a:endParaRPr>
          </a:p>
          <a:p>
            <a:pPr algn="ctr" marR="663575">
              <a:lnSpc>
                <a:spcPts val="1275"/>
              </a:lnSpc>
            </a:pPr>
            <a:r>
              <a:rPr dirty="0" smtClean="0" sz="140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45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9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��</a:t>
            </a:r>
            <a:endParaRPr baseline="-37698" sz="21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7"/>
              </a:spcBef>
            </a:pPr>
            <a:endParaRPr sz="1300"/>
          </a:p>
          <a:p>
            <a:pPr marL="56515">
              <a:lnSpc>
                <a:spcPct val="100000"/>
              </a:lnSpc>
            </a:pPr>
            <a:r>
              <a:rPr dirty="0" smtClean="0" baseline="3968" sz="2100" spc="30">
                <a:latin typeface="Cambria Math"/>
                <a:cs typeface="Cambria Math"/>
              </a:rPr>
              <a:t>�</a:t>
            </a:r>
            <a:r>
              <a:rPr dirty="0" smtClean="0" baseline="3968" sz="2100" spc="0">
                <a:latin typeface="Cambria Math"/>
                <a:cs typeface="Cambria Math"/>
              </a:rPr>
              <a:t>.</a:t>
            </a:r>
            <a:r>
              <a:rPr dirty="0" smtClean="0" baseline="3968" sz="2100" spc="-120">
                <a:latin typeface="Cambria Math"/>
                <a:cs typeface="Cambria Math"/>
              </a:rPr>
              <a:t> </a:t>
            </a:r>
            <a:r>
              <a:rPr dirty="0" smtClean="0" baseline="3968" sz="2100" spc="30">
                <a:latin typeface="Cambria Math"/>
                <a:cs typeface="Cambria Math"/>
              </a:rPr>
              <a:t>�</a:t>
            </a:r>
            <a:r>
              <a:rPr dirty="0" smtClean="0" baseline="3968" sz="2100" spc="0">
                <a:latin typeface="Cambria Math"/>
                <a:cs typeface="Cambria Math"/>
              </a:rPr>
              <a:t>.</a:t>
            </a:r>
            <a:r>
              <a:rPr dirty="0" smtClean="0" baseline="3968" sz="2100" spc="-104">
                <a:latin typeface="Cambria Math"/>
                <a:cs typeface="Cambria Math"/>
              </a:rPr>
              <a:t> </a:t>
            </a:r>
            <a:r>
              <a:rPr dirty="0" smtClean="0" baseline="3968" sz="2100" spc="-337">
                <a:latin typeface="Cambria Math"/>
                <a:cs typeface="Cambria Math"/>
              </a:rPr>
              <a:t>�</a:t>
            </a:r>
            <a:r>
              <a:rPr dirty="0" smtClean="0" baseline="-11111" sz="1500" spc="-7">
                <a:latin typeface="Cambria Math"/>
                <a:cs typeface="Cambria Math"/>
              </a:rPr>
              <a:t>�</a:t>
            </a:r>
            <a:r>
              <a:rPr dirty="0" smtClean="0" baseline="-11111" sz="1500" spc="-15">
                <a:latin typeface="Cambria Math"/>
                <a:cs typeface="Cambria Math"/>
              </a:rPr>
              <a:t>�</a:t>
            </a:r>
            <a:r>
              <a:rPr dirty="0" smtClean="0" baseline="-11111" sz="1500" spc="-7">
                <a:latin typeface="Cambria Math"/>
                <a:cs typeface="Cambria Math"/>
              </a:rPr>
              <a:t>�</a:t>
            </a:r>
            <a:r>
              <a:rPr dirty="0" smtClean="0" baseline="-11111" sz="1500" spc="-15">
                <a:latin typeface="Cambria Math"/>
                <a:cs typeface="Cambria Math"/>
              </a:rPr>
              <a:t>𝑎�</a:t>
            </a:r>
            <a:r>
              <a:rPr dirty="0" smtClean="0" baseline="-11111" sz="1500" spc="-15">
                <a:latin typeface="Cambria Math"/>
                <a:cs typeface="Cambria Math"/>
              </a:rPr>
              <a:t> </a:t>
            </a:r>
            <a:r>
              <a:rPr dirty="0" smtClean="0" baseline="-11111" sz="1500" spc="52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=</a:t>
            </a:r>
            <a:r>
              <a:rPr dirty="0" smtClean="0" baseline="396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∮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baseline="3968" sz="2100" spc="67">
                <a:latin typeface="Cambria Math"/>
                <a:cs typeface="Cambria Math"/>
              </a:rPr>
              <a:t>�</a:t>
            </a:r>
            <a:r>
              <a:rPr dirty="0" smtClean="0" baseline="3968" sz="2100" spc="0">
                <a:latin typeface="Cambria Math"/>
                <a:cs typeface="Cambria Math"/>
              </a:rPr>
              <a:t>.</a:t>
            </a:r>
            <a:r>
              <a:rPr dirty="0" smtClean="0" baseline="3968" sz="2100" spc="-120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��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07433" y="4414646"/>
            <a:ext cx="316230" cy="767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56515">
              <a:lnSpc>
                <a:spcPts val="167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3)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 marL="2159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4)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00396" y="5455538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78204" y="5677026"/>
            <a:ext cx="5960745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line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urfa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31973" y="7140828"/>
            <a:ext cx="176783" cy="0"/>
          </a:xfrm>
          <a:custGeom>
            <a:avLst/>
            <a:gdLst/>
            <a:ahLst/>
            <a:cxnLst/>
            <a:rect l="l" t="t" r="r" b="b"/>
            <a:pathLst>
              <a:path w="176783" h="0">
                <a:moveTo>
                  <a:pt x="0" y="0"/>
                </a:moveTo>
                <a:lnTo>
                  <a:pt x="17678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993645" y="7773288"/>
            <a:ext cx="220980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06627" y="6176644"/>
            <a:ext cx="3860800" cy="1978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72110">
              <a:lnSpc>
                <a:spcPct val="100000"/>
              </a:lnSpc>
              <a:tabLst>
                <a:tab pos="2218055" algn="l"/>
              </a:tabLst>
            </a:pPr>
            <a:r>
              <a:rPr dirty="0" smtClean="0" sz="1400" spc="285">
                <a:latin typeface="Cambria Math"/>
                <a:cs typeface="Cambria Math"/>
              </a:rPr>
              <a:t>∮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∇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	</a:t>
            </a:r>
            <a:r>
              <a:rPr dirty="0" smtClean="0" baseline="1984" sz="2100" spc="0">
                <a:latin typeface="Cambria Math"/>
                <a:cs typeface="Cambria Math"/>
              </a:rPr>
              <a:t>[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52"/>
              </a:spcBef>
            </a:pPr>
            <a:endParaRPr sz="1300"/>
          </a:p>
          <a:p>
            <a:pPr algn="ctr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𝑖�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�𝑖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�𝑖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&amp;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Cambria Math"/>
                <a:cs typeface="Cambria Math"/>
              </a:rPr>
              <a:t>𝑖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�𝑖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ctr" marR="439420">
              <a:lnSpc>
                <a:spcPts val="1315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  <a:p>
            <a:pPr algn="ctr" marR="1078230">
              <a:lnSpc>
                <a:spcPts val="1245"/>
              </a:lnSpc>
            </a:pP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∇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��</a:t>
            </a:r>
            <a:r>
              <a:rPr dirty="0" smtClean="0" baseline="-37698" sz="2100" spc="-67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19"/>
              </a:spcBef>
            </a:pPr>
            <a:endParaRPr sz="700"/>
          </a:p>
          <a:p>
            <a:pPr marL="28384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ctr" marR="1070610">
              <a:lnSpc>
                <a:spcPts val="1335"/>
              </a:lnSpc>
            </a:pP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  <a:p>
            <a:pPr marL="462280">
              <a:lnSpc>
                <a:spcPts val="1245"/>
              </a:lnSpc>
            </a:pPr>
            <a:r>
              <a:rPr dirty="0" smtClean="0" sz="1400">
                <a:latin typeface="Cambria Math"/>
                <a:cs typeface="Cambria Math"/>
              </a:rPr>
              <a:t>∇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5">
                <a:latin typeface="Cambria Math"/>
                <a:cs typeface="Cambria Math"/>
              </a:rPr>
              <a:t> </a:t>
            </a:r>
            <a:r>
              <a:rPr dirty="0" smtClean="0" baseline="-37698" sz="2100" spc="-7">
                <a:latin typeface="Cambria Math"/>
                <a:cs typeface="Cambria Math"/>
              </a:rPr>
              <a:t>𝜕�</a:t>
            </a:r>
            <a:endParaRPr baseline="-37698" sz="21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1"/>
              </a:spcBef>
            </a:pPr>
            <a:endParaRPr sz="550"/>
          </a:p>
          <a:p>
            <a:pPr algn="ctr" marR="37465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Fara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's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91253" y="6176644"/>
            <a:ext cx="2736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6)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12589" y="7013320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7)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16221" y="7645780"/>
            <a:ext cx="2736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8)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78204" y="8341105"/>
            <a:ext cx="2828925" cy="636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8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per's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reca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r" marR="139700">
              <a:lnSpc>
                <a:spcPts val="1655"/>
              </a:lnSpc>
            </a:pPr>
            <a:r>
              <a:rPr dirty="0" smtClean="0" sz="1400">
                <a:latin typeface="Cambria Math"/>
                <a:cs typeface="Cambria Math"/>
              </a:rPr>
              <a:t>𝛁×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𝑯=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86909" y="8752585"/>
            <a:ext cx="2794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06804" y="8955278"/>
            <a:ext cx="485076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06804" y="9165589"/>
            <a:ext cx="3307715" cy="427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7830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𝛁.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𝛁×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𝑯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𝛁.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59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999101" y="9165589"/>
            <a:ext cx="2794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�)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540886" y="1254505"/>
            <a:ext cx="301751" cy="0"/>
          </a:xfrm>
          <a:custGeom>
            <a:avLst/>
            <a:gdLst/>
            <a:ahLst/>
            <a:cxnLst/>
            <a:rect l="l" t="t" r="r" b="b"/>
            <a:pathLst>
              <a:path w="301751" h="0">
                <a:moveTo>
                  <a:pt x="0" y="0"/>
                </a:moveTo>
                <a:lnTo>
                  <a:pt x="30175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878963" y="1126997"/>
            <a:ext cx="131635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𝛁.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37698" sz="2100" spc="-7">
                <a:latin typeface="Cambria Math"/>
                <a:cs typeface="Cambria Math"/>
              </a:rPr>
              <a:t>𝝏</a:t>
            </a:r>
            <a:r>
              <a:rPr dirty="0" smtClean="0" baseline="-37698" sz="2100" spc="0">
                <a:latin typeface="Cambria Math"/>
                <a:cs typeface="Cambria Math"/>
              </a:rPr>
              <a:t>�  </a:t>
            </a:r>
            <a:r>
              <a:rPr dirty="0" smtClean="0" baseline="-37698" sz="21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≠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28186" y="991107"/>
            <a:ext cx="32131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𝝏𝝆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93004" y="1126997"/>
            <a:ext cx="2794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6627" y="1422146"/>
            <a:ext cx="6235700" cy="418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2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sly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4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-var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eq. 1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gree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96414" y="1824990"/>
            <a:ext cx="116205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𝛁× 𝑯=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75301" y="1824990"/>
            <a:ext cx="2794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6627" y="2039365"/>
            <a:ext cx="6238240" cy="418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2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6627" y="2442209"/>
            <a:ext cx="3773170" cy="428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9448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𝛁.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𝛁×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𝑯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𝛁.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𝛁.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ts val="1595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gree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eq.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84445" y="2442209"/>
            <a:ext cx="2794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71930" y="2972561"/>
            <a:ext cx="1846580" cy="447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𝛁.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𝛁.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𝑱→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𝛁.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5"/>
              </a:spcBef>
            </a:pPr>
            <a:endParaRPr sz="550"/>
          </a:p>
          <a:p>
            <a:pPr algn="ctr" marL="278765">
              <a:lnSpc>
                <a:spcPct val="100000"/>
              </a:lnSpc>
            </a:pPr>
            <a:r>
              <a:rPr dirty="0" smtClean="0" sz="1000" spc="-20">
                <a:latin typeface="Cambria Math"/>
                <a:cs typeface="Cambria Math"/>
              </a:rPr>
              <a:t>𝝏�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80359" y="2836926"/>
            <a:ext cx="32131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𝝏𝝆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39795" y="3091433"/>
            <a:ext cx="20827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𝝏�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393059" y="3100069"/>
            <a:ext cx="301751" cy="0"/>
          </a:xfrm>
          <a:custGeom>
            <a:avLst/>
            <a:gdLst/>
            <a:ahLst/>
            <a:cxnLst/>
            <a:rect l="l" t="t" r="r" b="b"/>
            <a:pathLst>
              <a:path w="301751" h="0">
                <a:moveTo>
                  <a:pt x="0" y="0"/>
                </a:moveTo>
                <a:lnTo>
                  <a:pt x="30175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926459" y="3100069"/>
            <a:ext cx="182879" cy="0"/>
          </a:xfrm>
          <a:custGeom>
            <a:avLst/>
            <a:gdLst/>
            <a:ahLst/>
            <a:cxnLst/>
            <a:rect l="l" t="t" r="r" b="b"/>
            <a:pathLst>
              <a:path w="182879" h="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730878" y="2972561"/>
            <a:ext cx="154686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-7">
                <a:latin typeface="Cambria Math"/>
                <a:cs typeface="Cambria Math"/>
              </a:rPr>
              <a:t>𝝏</a:t>
            </a:r>
            <a:r>
              <a:rPr dirty="0" smtClean="0" baseline="-37698" sz="2100" spc="0">
                <a:latin typeface="Cambria Math"/>
                <a:cs typeface="Cambria Math"/>
              </a:rPr>
              <a:t>� 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𝛁.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𝛁.</a:t>
            </a:r>
            <a:r>
              <a:rPr dirty="0" smtClean="0" sz="1400" spc="145">
                <a:latin typeface="Cambria Math"/>
                <a:cs typeface="Cambria Math"/>
              </a:rPr>
              <a:t> </a:t>
            </a:r>
            <a:r>
              <a:rPr dirty="0" smtClean="0" baseline="-37698" sz="2100" spc="-7">
                <a:latin typeface="Cambria Math"/>
                <a:cs typeface="Cambria Math"/>
              </a:rPr>
              <a:t>𝝏�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50334" y="2836926"/>
            <a:ext cx="13576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𝝏</a:t>
            </a:r>
            <a:r>
              <a:rPr dirty="0" smtClean="0" sz="1400" spc="-5">
                <a:latin typeface="Cambria Math"/>
                <a:cs typeface="Cambria Math"/>
              </a:rPr>
              <a:t>𝝏�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052948" y="3100069"/>
            <a:ext cx="240791" cy="0"/>
          </a:xfrm>
          <a:custGeom>
            <a:avLst/>
            <a:gdLst/>
            <a:ahLst/>
            <a:cxnLst/>
            <a:rect l="l" t="t" r="r" b="b"/>
            <a:pathLst>
              <a:path w="240791" h="0">
                <a:moveTo>
                  <a:pt x="0" y="0"/>
                </a:moveTo>
                <a:lnTo>
                  <a:pt x="24079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898641" y="2972561"/>
            <a:ext cx="2813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6627" y="3310890"/>
            <a:ext cx="2228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41905" y="3310890"/>
            <a:ext cx="568960" cy="3048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𝑱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-38888" sz="1500" spc="-30">
                <a:latin typeface="Cambria Math"/>
                <a:cs typeface="Cambria Math"/>
              </a:rPr>
              <a:t>𝝏�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49322" y="3438397"/>
            <a:ext cx="172516" cy="0"/>
          </a:xfrm>
          <a:custGeom>
            <a:avLst/>
            <a:gdLst/>
            <a:ahLst/>
            <a:cxnLst/>
            <a:rect l="l" t="t" r="r" b="b"/>
            <a:pathLst>
              <a:path w="172516" h="0">
                <a:moveTo>
                  <a:pt x="0" y="0"/>
                </a:moveTo>
                <a:lnTo>
                  <a:pt x="17251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706627" y="3564254"/>
            <a:ext cx="27387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eq.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20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11195" y="3891915"/>
            <a:ext cx="119634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𝜵×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𝐽+ </a:t>
            </a:r>
            <a:r>
              <a:rPr dirty="0" smtClean="0" sz="1400" spc="-105">
                <a:latin typeface="Cambria Math"/>
                <a:cs typeface="Cambria Math"/>
              </a:rPr>
              <a:t> </a:t>
            </a:r>
            <a:r>
              <a:rPr dirty="0" smtClean="0" baseline="-37698" sz="2100" spc="-7">
                <a:latin typeface="Cambria Math"/>
                <a:cs typeface="Cambria Math"/>
              </a:rPr>
              <a:t>𝜕�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86554" y="3756278"/>
            <a:ext cx="2482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199254" y="4019422"/>
            <a:ext cx="227380" cy="0"/>
          </a:xfrm>
          <a:custGeom>
            <a:avLst/>
            <a:gdLst/>
            <a:ahLst/>
            <a:cxnLst/>
            <a:rect l="l" t="t" r="r" b="b"/>
            <a:pathLst>
              <a:path w="227380" h="0">
                <a:moveTo>
                  <a:pt x="0" y="0"/>
                </a:moveTo>
                <a:lnTo>
                  <a:pt x="2273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706627" y="4189602"/>
            <a:ext cx="6237605" cy="184721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55308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l's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pere's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) for a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e-var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ə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ə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la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nt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ty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2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(J </a:t>
            </a:r>
            <a:r>
              <a:rPr dirty="0" smtClean="0" sz="1400" spc="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σ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5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7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  </a:t>
            </a:r>
            <a:r>
              <a:rPr dirty="0" smtClean="0" sz="1400" spc="-9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oyn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ect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a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 of </a:t>
            </a:r>
            <a:r>
              <a:rPr dirty="0" smtClean="0" sz="1400" spc="-25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Po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flow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Maxwel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10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551686" y="6287388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706627" y="6159880"/>
            <a:ext cx="49542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759200" algn="l"/>
              </a:tabLst>
            </a:pPr>
            <a:r>
              <a:rPr dirty="0" smtClean="0" sz="1400">
                <a:latin typeface="Cambria Math"/>
                <a:cs typeface="Cambria Math"/>
              </a:rPr>
              <a:t>𝛁×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865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20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027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	</a:t>
            </a:r>
            <a:r>
              <a:rPr dirty="0" smtClean="0" sz="1400" spc="0">
                <a:latin typeface="Cambria Math"/>
                <a:cs typeface="Cambria Math"/>
              </a:rPr>
              <a:t>∇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-14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260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</a:t>
            </a:r>
            <a:endParaRPr baseline="53571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64894" y="6278752"/>
            <a:ext cx="40728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90010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426328" y="6287388"/>
            <a:ext cx="231648" cy="0"/>
          </a:xfrm>
          <a:custGeom>
            <a:avLst/>
            <a:gdLst/>
            <a:ahLst/>
            <a:cxnLst/>
            <a:rect l="l" t="t" r="r" b="b"/>
            <a:pathLst>
              <a:path w="231648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205098" y="6159880"/>
            <a:ext cx="36830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22015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06627" y="6443344"/>
            <a:ext cx="51943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 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dot 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dot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obt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06627" y="6792340"/>
            <a:ext cx="16192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67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∇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82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027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</a:t>
            </a:r>
            <a:endParaRPr baseline="53571" sz="21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101850" y="6919848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115057" y="6911212"/>
            <a:ext cx="36779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95040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28898" y="6792340"/>
            <a:ext cx="3302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909186" y="6792340"/>
            <a:ext cx="19069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65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∇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82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𝐽</a:t>
            </a:r>
            <a:r>
              <a:rPr dirty="0" smtClean="0" sz="1400" spc="-220">
                <a:latin typeface="Cambria Math"/>
                <a:cs typeface="Cambria Math"/>
              </a:rPr>
              <a:t>.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79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4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260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</a:t>
            </a:r>
            <a:endParaRPr baseline="53571" sz="21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581777" y="6919848"/>
            <a:ext cx="231648" cy="0"/>
          </a:xfrm>
          <a:custGeom>
            <a:avLst/>
            <a:gdLst/>
            <a:ahLst/>
            <a:cxnLst/>
            <a:rect l="l" t="t" r="r" b="b"/>
            <a:pathLst>
              <a:path w="231648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653021" y="6792340"/>
            <a:ext cx="2736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06627" y="7075805"/>
            <a:ext cx="25838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 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06627" y="7494904"/>
            <a:ext cx="2805430" cy="426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67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∇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∇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60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∇.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82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585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619493" y="7494904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3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666110" y="8172576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709676" y="8045068"/>
            <a:ext cx="28124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∇.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60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𝐽.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67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027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</a:t>
            </a:r>
            <a:r>
              <a:rPr dirty="0" smtClean="0" baseline="53571" sz="2100" spc="17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260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</a:t>
            </a:r>
            <a:endParaRPr baseline="53571" sz="21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79319" y="8163940"/>
            <a:ext cx="8197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36905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287903" y="8172576"/>
            <a:ext cx="231648" cy="0"/>
          </a:xfrm>
          <a:custGeom>
            <a:avLst/>
            <a:gdLst/>
            <a:ahLst/>
            <a:cxnLst/>
            <a:rect l="l" t="t" r="r" b="b"/>
            <a:pathLst>
              <a:path w="231648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669785" y="8045068"/>
            <a:ext cx="2736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4)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06627" y="8328913"/>
            <a:ext cx="444436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's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ap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935351" y="8543797"/>
            <a:ext cx="5657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𝐽=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𝜎</a:t>
            </a:r>
            <a:r>
              <a:rPr dirty="0" smtClean="0" sz="1400" spc="-665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45889" y="8543797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475354" y="9018777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215948" y="8891269"/>
            <a:ext cx="31146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∇.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82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𝜎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82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027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</a:t>
            </a:r>
            <a:r>
              <a:rPr dirty="0" smtClean="0" baseline="53571" sz="2100" spc="17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260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</a:t>
            </a:r>
            <a:endParaRPr baseline="53571" sz="21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488563" y="9010141"/>
            <a:ext cx="8185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35635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095622" y="9018777"/>
            <a:ext cx="231952" cy="0"/>
          </a:xfrm>
          <a:custGeom>
            <a:avLst/>
            <a:gdLst/>
            <a:ahLst/>
            <a:cxnLst/>
            <a:rect l="l" t="t" r="r" b="b"/>
            <a:pathLst>
              <a:path w="231952" h="0">
                <a:moveTo>
                  <a:pt x="0" y="0"/>
                </a:moveTo>
                <a:lnTo>
                  <a:pt x="23195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5912358" y="8891269"/>
            <a:ext cx="5232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615054" y="9436810"/>
            <a:ext cx="1949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601846" y="9445446"/>
            <a:ext cx="225551" cy="0"/>
          </a:xfrm>
          <a:custGeom>
            <a:avLst/>
            <a:gdLst/>
            <a:ahLst/>
            <a:cxnLst/>
            <a:rect l="l" t="t" r="r" b="b"/>
            <a:pathLst>
              <a:path w="225551" h="0">
                <a:moveTo>
                  <a:pt x="0" y="0"/>
                </a:moveTo>
                <a:lnTo>
                  <a:pt x="22555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1406397" y="9317938"/>
            <a:ext cx="30505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o</a:t>
            </a:r>
            <a:r>
              <a:rPr dirty="0" smtClean="0" sz="1400" spc="0">
                <a:latin typeface="Cambria Math"/>
                <a:cs typeface="Cambria Math"/>
              </a:rPr>
              <a:t>r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∇.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60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𝜎|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</a:t>
            </a:r>
            <a:r>
              <a:rPr dirty="0" smtClean="0" baseline="27777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82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027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</a:t>
            </a:r>
            <a:r>
              <a:rPr dirty="0" smtClean="0" baseline="53571" sz="2100" spc="17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baseline="41666" sz="2100" spc="-1260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</a:t>
            </a:r>
            <a:endParaRPr baseline="53571" sz="21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238625" y="9436810"/>
            <a:ext cx="1949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222369" y="9445446"/>
            <a:ext cx="231648" cy="0"/>
          </a:xfrm>
          <a:custGeom>
            <a:avLst/>
            <a:gdLst/>
            <a:ahLst/>
            <a:cxnLst/>
            <a:rect l="l" t="t" r="r" b="b"/>
            <a:pathLst>
              <a:path w="231648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5724525" y="9317938"/>
            <a:ext cx="5207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5">
                <a:latin typeface="Cambria Math"/>
                <a:cs typeface="Cambria Math"/>
              </a:rPr>
              <a:t>6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16991"/>
            <a:ext cx="2433955" cy="61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7500"/>
              </a:lnSpc>
            </a:pPr>
            <a:r>
              <a:rPr dirty="0" smtClean="0" sz="1200" spc="10" i="1">
                <a:latin typeface="Monotype Corsiva"/>
                <a:cs typeface="Monotype Corsiva"/>
              </a:rPr>
              <a:t>Dept</a:t>
            </a:r>
            <a:r>
              <a:rPr dirty="0" smtClean="0" sz="1200" spc="0" i="1">
                <a:latin typeface="Monotype Corsiva"/>
                <a:cs typeface="Monotype Corsiva"/>
              </a:rPr>
              <a:t>.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f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Communicatio</a:t>
            </a:r>
            <a:r>
              <a:rPr dirty="0" smtClean="0" sz="1200" spc="-10" i="1">
                <a:latin typeface="Monotype Corsiva"/>
                <a:cs typeface="Monotype Corsiva"/>
              </a:rPr>
              <a:t>n</a:t>
            </a:r>
            <a:r>
              <a:rPr dirty="0" smtClean="0" sz="1200" spc="25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Engineering</a:t>
            </a:r>
            <a:r>
              <a:rPr dirty="0" smtClean="0" sz="1200" spc="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College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E</a:t>
            </a:r>
            <a:r>
              <a:rPr dirty="0" smtClean="0" sz="1200" spc="10" i="1">
                <a:latin typeface="Monotype Corsiva"/>
                <a:cs typeface="Monotype Corsiva"/>
              </a:rPr>
              <a:t>n</a:t>
            </a:r>
            <a:r>
              <a:rPr dirty="0" smtClean="0" sz="1200" spc="-5" i="1">
                <a:latin typeface="Monotype Corsiva"/>
                <a:cs typeface="Monotype Corsiva"/>
              </a:rPr>
              <a:t>gineering-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University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of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D</a:t>
            </a:r>
            <a:r>
              <a:rPr dirty="0" smtClean="0" sz="1200" spc="5" i="1">
                <a:latin typeface="Monotype Corsiva"/>
                <a:cs typeface="Monotype Corsiva"/>
              </a:rPr>
              <a:t>i</a:t>
            </a:r>
            <a:r>
              <a:rPr dirty="0" smtClean="0" sz="1200" spc="-5" i="1">
                <a:latin typeface="Monotype Corsiva"/>
                <a:cs typeface="Monotype Corsiva"/>
              </a:rPr>
              <a:t>yala</a:t>
            </a:r>
            <a:r>
              <a:rPr dirty="0" smtClean="0" sz="1200" spc="-5" i="1">
                <a:latin typeface="Monotype Corsiva"/>
                <a:cs typeface="Monotype Corsiva"/>
              </a:rPr>
              <a:t> Lecture</a:t>
            </a:r>
            <a:r>
              <a:rPr dirty="0" smtClean="0" sz="1200" spc="-5" i="1">
                <a:latin typeface="Monotype Corsiva"/>
                <a:cs typeface="Monotype Corsiva"/>
              </a:rPr>
              <a:t> N</a:t>
            </a:r>
            <a:r>
              <a:rPr dirty="0" smtClean="0" sz="1200" spc="10" i="1">
                <a:latin typeface="Monotype Corsiva"/>
                <a:cs typeface="Monotype Corsiva"/>
              </a:rPr>
              <a:t>o</a:t>
            </a:r>
            <a:r>
              <a:rPr dirty="0" smtClean="0" sz="1200" spc="-5" i="1">
                <a:latin typeface="Monotype Corsiva"/>
                <a:cs typeface="Monotype Corsiva"/>
              </a:rPr>
              <a:t>.: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1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16448" y="330707"/>
            <a:ext cx="154813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4620">
              <a:lnSpc>
                <a:spcPct val="100000"/>
              </a:lnSpc>
            </a:pPr>
            <a:r>
              <a:rPr dirty="0" smtClean="0" sz="1200" spc="0" i="1">
                <a:latin typeface="Monotype Corsiva"/>
                <a:cs typeface="Monotype Corsiva"/>
              </a:rPr>
              <a:t>3</a:t>
            </a:r>
            <a:r>
              <a:rPr dirty="0" smtClean="0" baseline="20833" sz="1200" spc="0" i="1">
                <a:latin typeface="Monotype Corsiva"/>
                <a:cs typeface="Monotype Corsiva"/>
              </a:rPr>
              <a:t>r</a:t>
            </a:r>
            <a:r>
              <a:rPr dirty="0" smtClean="0" baseline="20833" sz="1200" spc="0" i="1">
                <a:latin typeface="Monotype Corsiva"/>
                <a:cs typeface="Monotype Corsiva"/>
              </a:rPr>
              <a:t>d </a:t>
            </a:r>
            <a:r>
              <a:rPr dirty="0" smtClean="0" baseline="20833" sz="1200" spc="-104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yea</a:t>
            </a:r>
            <a:r>
              <a:rPr dirty="0" smtClean="0" sz="1200" spc="-5" i="1">
                <a:latin typeface="Monotype Corsiva"/>
                <a:cs typeface="Monotype Corsiva"/>
              </a:rPr>
              <a:t>r</a:t>
            </a:r>
            <a:r>
              <a:rPr dirty="0" smtClean="0" sz="1200" spc="20" i="1">
                <a:latin typeface="Monotype Corsiva"/>
                <a:cs typeface="Monotype Corsiva"/>
              </a:rPr>
              <a:t> </a:t>
            </a:r>
            <a:r>
              <a:rPr dirty="0" smtClean="0" sz="1200" spc="5" i="1">
                <a:latin typeface="Monotype Corsiva"/>
                <a:cs typeface="Monotype Corsiva"/>
              </a:rPr>
              <a:t>Class</a:t>
            </a:r>
            <a:endParaRPr sz="1200">
              <a:latin typeface="Monotype Corsiva"/>
              <a:cs typeface="Monotype Corsiva"/>
            </a:endParaRPr>
          </a:p>
          <a:p>
            <a:pPr marL="12700" marR="12700" indent="12065">
              <a:lnSpc>
                <a:spcPct val="107500"/>
              </a:lnSpc>
            </a:pPr>
            <a:r>
              <a:rPr dirty="0" smtClean="0" sz="1200" spc="-10" i="1">
                <a:latin typeface="Monotype Corsiva"/>
                <a:cs typeface="Monotype Corsiva"/>
              </a:rPr>
              <a:t>Antenna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Theory</a:t>
            </a:r>
            <a:r>
              <a:rPr dirty="0" smtClean="0" sz="1200" spc="10" i="1">
                <a:latin typeface="Monotype Corsiva"/>
                <a:cs typeface="Monotype Corsiva"/>
              </a:rPr>
              <a:t> </a:t>
            </a:r>
            <a:r>
              <a:rPr dirty="0" smtClean="0" sz="1200" spc="-10" i="1">
                <a:latin typeface="Monotype Corsiva"/>
                <a:cs typeface="Monotype Corsiva"/>
              </a:rPr>
              <a:t>and</a:t>
            </a:r>
            <a:r>
              <a:rPr dirty="0" smtClean="0" sz="1200" spc="-10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Design</a:t>
            </a:r>
            <a:r>
              <a:rPr dirty="0" smtClean="0" sz="1200" spc="-5" i="1">
                <a:latin typeface="Monotype Corsiva"/>
                <a:cs typeface="Monotype Corsiva"/>
              </a:rPr>
              <a:t> Lec.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-5" i="1">
                <a:latin typeface="Monotype Corsiva"/>
                <a:cs typeface="Monotype Corsiva"/>
              </a:rPr>
              <a:t>Jinan</a:t>
            </a:r>
            <a:r>
              <a:rPr dirty="0" smtClean="0" sz="1200" spc="-5" i="1">
                <a:latin typeface="Monotype Corsiva"/>
                <a:cs typeface="Monotype Corsiva"/>
              </a:rPr>
              <a:t> N.</a:t>
            </a:r>
            <a:r>
              <a:rPr dirty="0" smtClean="0" sz="1200" spc="-5" i="1">
                <a:latin typeface="Monotype Corsiva"/>
                <a:cs typeface="Monotype Corsiva"/>
              </a:rPr>
              <a:t> </a:t>
            </a:r>
            <a:r>
              <a:rPr dirty="0" smtClean="0" sz="1200" spc="0" i="1">
                <a:latin typeface="Monotype Corsiva"/>
                <a:cs typeface="Monotype Corsiva"/>
              </a:rPr>
              <a:t>S</a:t>
            </a:r>
            <a:r>
              <a:rPr dirty="0" smtClean="0" sz="1200" spc="-5" i="1">
                <a:latin typeface="Monotype Corsiva"/>
                <a:cs typeface="Monotype Corsiva"/>
              </a:rPr>
              <a:t>hehab</a:t>
            </a:r>
            <a:endParaRPr sz="12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040" y="1000505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01040" y="967739"/>
            <a:ext cx="6248146" cy="0"/>
          </a:xfrm>
          <a:custGeom>
            <a:avLst/>
            <a:gdLst/>
            <a:ahLst/>
            <a:cxnLst/>
            <a:rect l="l" t="t" r="r" b="b"/>
            <a:pathLst>
              <a:path w="6248146" h="0">
                <a:moveTo>
                  <a:pt x="0" y="0"/>
                </a:moveTo>
                <a:lnTo>
                  <a:pt x="624814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307079" y="92963"/>
            <a:ext cx="1036320" cy="839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06627" y="1003300"/>
            <a:ext cx="30041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calcu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98524" y="1480057"/>
            <a:ext cx="231647" cy="0"/>
          </a:xfrm>
          <a:custGeom>
            <a:avLst/>
            <a:gdLst/>
            <a:ahLst/>
            <a:cxnLst/>
            <a:rect l="l" t="t" r="r" b="b"/>
            <a:pathLst>
              <a:path w="231647" h="0">
                <a:moveTo>
                  <a:pt x="0" y="0"/>
                </a:moveTo>
                <a:lnTo>
                  <a:pt x="23164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864105" y="1480057"/>
            <a:ext cx="220980" cy="0"/>
          </a:xfrm>
          <a:custGeom>
            <a:avLst/>
            <a:gdLst/>
            <a:ahLst/>
            <a:cxnLst/>
            <a:rect l="l" t="t" r="r" b="b"/>
            <a:pathLst>
              <a:path w="220980" h="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576195" y="148005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742310" y="1480057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023995" y="1480057"/>
            <a:ext cx="225856" cy="0"/>
          </a:xfrm>
          <a:custGeom>
            <a:avLst/>
            <a:gdLst/>
            <a:ahLst/>
            <a:cxnLst/>
            <a:rect l="l" t="t" r="r" b="b"/>
            <a:pathLst>
              <a:path w="225856" h="0">
                <a:moveTo>
                  <a:pt x="0" y="0"/>
                </a:moveTo>
                <a:lnTo>
                  <a:pt x="2258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914265" y="1480057"/>
            <a:ext cx="237743" cy="0"/>
          </a:xfrm>
          <a:custGeom>
            <a:avLst/>
            <a:gdLst/>
            <a:ahLst/>
            <a:cxnLst/>
            <a:rect l="l" t="t" r="r" b="b"/>
            <a:pathLst>
              <a:path w="237743" h="0">
                <a:moveTo>
                  <a:pt x="0" y="0"/>
                </a:moveTo>
                <a:lnTo>
                  <a:pt x="23774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02640" y="1354073"/>
            <a:ext cx="4966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81860" algn="l"/>
              </a:tabLst>
            </a:pP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11904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baseline="43650" sz="2100" spc="0">
                <a:latin typeface="Cambria Math"/>
                <a:cs typeface="Cambria Math"/>
              </a:rPr>
              <a:t>𝜕</a:t>
            </a:r>
            <a:r>
              <a:rPr dirty="0" smtClean="0" baseline="43650" sz="2100" spc="-1260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 </a:t>
            </a:r>
            <a:r>
              <a:rPr dirty="0" smtClean="0" baseline="53571" sz="2100" spc="-21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𝜀</a:t>
            </a:r>
            <a:r>
              <a:rPr dirty="0" smtClean="0" sz="1400" spc="215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11904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baseline="43650" sz="2100" spc="0">
                <a:latin typeface="Cambria Math"/>
                <a:cs typeface="Cambria Math"/>
              </a:rPr>
              <a:t>𝜕</a:t>
            </a:r>
            <a:r>
              <a:rPr dirty="0" smtClean="0" baseline="43650" sz="2100" spc="-960">
                <a:latin typeface="Cambria Math"/>
                <a:cs typeface="Cambria Math"/>
              </a:rPr>
              <a:t>�</a:t>
            </a:r>
            <a:r>
              <a:rPr dirty="0" smtClean="0" baseline="53571" sz="2100" spc="135">
                <a:latin typeface="Cambria Math"/>
                <a:cs typeface="Cambria Math"/>
              </a:rPr>
              <a:t>̅</a:t>
            </a:r>
            <a:r>
              <a:rPr dirty="0" smtClean="0" sz="1400" spc="220">
                <a:latin typeface="Cambria Math"/>
                <a:cs typeface="Cambria Math"/>
              </a:rPr>
              <a:t>)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𝜀</a:t>
            </a:r>
            <a:r>
              <a:rPr dirty="0" smtClean="0" baseline="43650" sz="2100" spc="0">
                <a:latin typeface="Cambria Math"/>
                <a:cs typeface="Cambria Math"/>
              </a:rPr>
              <a:t>1	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11904" sz="2100" spc="135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11904" sz="2100" spc="135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11904" sz="2100" spc="60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43650" sz="2100" spc="0">
                <a:latin typeface="Cambria Math"/>
                <a:cs typeface="Cambria Math"/>
              </a:rPr>
              <a:t>𝜕</a:t>
            </a:r>
            <a:r>
              <a:rPr dirty="0" smtClean="0" baseline="43650" sz="2100" spc="-1027">
                <a:latin typeface="Cambria Math"/>
                <a:cs typeface="Cambria Math"/>
              </a:rPr>
              <a:t>�</a:t>
            </a:r>
            <a:r>
              <a:rPr dirty="0" smtClean="0" baseline="53571" sz="2100" spc="0">
                <a:latin typeface="Cambria Math"/>
                <a:cs typeface="Cambria Math"/>
              </a:rPr>
              <a:t>̅ </a:t>
            </a:r>
            <a:r>
              <a:rPr dirty="0" smtClean="0" baseline="53571" sz="2100" spc="-15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sz="1400" spc="215">
                <a:latin typeface="Cambria Math"/>
                <a:cs typeface="Cambria Math"/>
              </a:rPr>
              <a:t>(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11904" sz="2100" spc="60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43650" sz="2100" spc="0">
                <a:latin typeface="Cambria Math"/>
                <a:cs typeface="Cambria Math"/>
              </a:rPr>
              <a:t>𝜕</a:t>
            </a:r>
            <a:r>
              <a:rPr dirty="0" smtClean="0" baseline="43650" sz="2100" spc="-1214">
                <a:latin typeface="Cambria Math"/>
                <a:cs typeface="Cambria Math"/>
              </a:rPr>
              <a:t>�</a:t>
            </a:r>
            <a:r>
              <a:rPr dirty="0" smtClean="0" baseline="53571" sz="2100" spc="60">
                <a:latin typeface="Cambria Math"/>
                <a:cs typeface="Cambria Math"/>
              </a:rPr>
              <a:t>̅</a:t>
            </a:r>
            <a:r>
              <a:rPr dirty="0" smtClean="0" sz="1400" spc="220">
                <a:latin typeface="Cambria Math"/>
                <a:cs typeface="Cambria Math"/>
              </a:rPr>
              <a:t>)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baseline="43650" sz="2100" spc="0">
                <a:latin typeface="Cambria Math"/>
                <a:cs typeface="Cambria Math"/>
              </a:rPr>
              <a:t>1</a:t>
            </a:r>
            <a:endParaRPr baseline="43650" sz="21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14780" y="1471421"/>
            <a:ext cx="4114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71855" algn="l"/>
                <a:tab pos="1560830" algn="l"/>
                <a:tab pos="3034665" algn="l"/>
                <a:tab pos="3931285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2 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64663" y="1216914"/>
            <a:ext cx="1250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657977" y="148005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645277" y="1471421"/>
            <a:ext cx="3613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 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46445" y="1216914"/>
            <a:ext cx="1250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824092" y="1480057"/>
            <a:ext cx="174040" cy="0"/>
          </a:xfrm>
          <a:custGeom>
            <a:avLst/>
            <a:gdLst/>
            <a:ahLst/>
            <a:cxnLst/>
            <a:rect l="l" t="t" r="r" b="b"/>
            <a:pathLst>
              <a:path w="174040" h="0">
                <a:moveTo>
                  <a:pt x="0" y="0"/>
                </a:moveTo>
                <a:lnTo>
                  <a:pt x="17404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6054090" y="1352550"/>
            <a:ext cx="7962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60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82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7)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6627" y="1692402"/>
            <a:ext cx="126619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824607" y="235178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992247" y="2351785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123054" y="2351785"/>
            <a:ext cx="99364" cy="0"/>
          </a:xfrm>
          <a:custGeom>
            <a:avLst/>
            <a:gdLst/>
            <a:ahLst/>
            <a:cxnLst/>
            <a:rect l="l" t="t" r="r" b="b"/>
            <a:pathLst>
              <a:path w="99364" h="0">
                <a:moveTo>
                  <a:pt x="0" y="0"/>
                </a:moveTo>
                <a:lnTo>
                  <a:pt x="9936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290948" y="2351785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865428" y="2224277"/>
            <a:ext cx="41313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67280" algn="l"/>
                <a:tab pos="3667760" algn="l"/>
              </a:tabLst>
            </a:pPr>
            <a:r>
              <a:rPr dirty="0" smtClean="0" sz="1400">
                <a:latin typeface="Cambria Math"/>
                <a:cs typeface="Cambria Math"/>
              </a:rPr>
              <a:t>∇.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82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𝜎|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</a:t>
            </a:r>
            <a:r>
              <a:rPr dirty="0" smtClean="0" baseline="27777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baseline="41666" sz="2100" spc="0">
                <a:latin typeface="Cambria Math"/>
                <a:cs typeface="Cambria Math"/>
              </a:rPr>
              <a:t>1	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60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60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 𝜀</a:t>
            </a:r>
            <a:r>
              <a:rPr dirty="0" smtClean="0" baseline="41666" sz="2100" spc="0">
                <a:latin typeface="Cambria Math"/>
                <a:cs typeface="Cambria Math"/>
              </a:rPr>
              <a:t>1	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20">
                <a:latin typeface="Cambria Math"/>
                <a:cs typeface="Cambria Math"/>
              </a:rPr>
              <a:t>̅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135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11907" y="2343150"/>
            <a:ext cx="16611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10640" algn="l"/>
              </a:tabLst>
            </a:pPr>
            <a:r>
              <a:rPr dirty="0" smtClean="0" sz="1400">
                <a:latin typeface="Cambria Math"/>
                <a:cs typeface="Cambria Math"/>
              </a:rPr>
              <a:t>2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2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14598" y="2088641"/>
            <a:ext cx="1250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13301" y="2088641"/>
            <a:ext cx="1250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64402" y="2224277"/>
            <a:ext cx="521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8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6627" y="2506217"/>
            <a:ext cx="39560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nt)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</a:t>
            </a:r>
            <a:r>
              <a:rPr dirty="0" smtClean="0" sz="1400" spc="-2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547239" y="3165601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2824607" y="3165601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707003" y="3165601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984371" y="3165601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758444" y="3038093"/>
            <a:ext cx="38392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∇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9920" sz="2100" spc="0">
                <a:latin typeface="Cambria Math"/>
                <a:cs typeface="Cambria Math"/>
              </a:rPr>
              <a:t>̅</a:t>
            </a:r>
            <a:r>
              <a:rPr dirty="0" smtClean="0" baseline="9920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9920" sz="2100" spc="82">
                <a:latin typeface="Cambria Math"/>
                <a:cs typeface="Cambria Math"/>
              </a:rPr>
              <a:t>̅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𝜎|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</a:t>
            </a:r>
            <a:r>
              <a:rPr dirty="0" smtClean="0" baseline="27777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sz="1400" spc="-30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baseline="41666" sz="2100" spc="0">
                <a:latin typeface="Cambria Math"/>
                <a:cs typeface="Cambria Math"/>
              </a:rPr>
              <a:t>1</a:t>
            </a:r>
            <a:r>
              <a:rPr dirty="0" smtClean="0" baseline="41666" sz="2100" spc="-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𝜇|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sz="1400" spc="-35">
                <a:latin typeface="Cambria Math"/>
                <a:cs typeface="Cambria Math"/>
              </a:rPr>
              <a:t> </a:t>
            </a:r>
            <a:r>
              <a:rPr dirty="0" smtClean="0" baseline="41666" sz="2100" spc="0">
                <a:latin typeface="Cambria Math"/>
                <a:cs typeface="Cambria Math"/>
              </a:rPr>
              <a:t>𝜕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baseline="41666" sz="2100" spc="0">
                <a:latin typeface="Cambria Math"/>
                <a:cs typeface="Cambria Math"/>
              </a:rPr>
              <a:t>1</a:t>
            </a:r>
            <a:r>
              <a:rPr dirty="0" smtClean="0" baseline="41666" sz="2100" spc="-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𝜀|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34539" y="3156965"/>
            <a:ext cx="15614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72210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	</a:t>
            </a: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334505" y="3038093"/>
            <a:ext cx="5187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8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1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06627" y="3321557"/>
            <a:ext cx="30333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(i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l)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(o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778630" y="3775582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068190" y="377558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5440045" y="3775582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5717413" y="377558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841044" y="3649598"/>
            <a:ext cx="54883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54704" algn="l"/>
              </a:tabLst>
            </a:pP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∇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11904" sz="2100" spc="0">
                <a:latin typeface="Cambria Math"/>
                <a:cs typeface="Cambria Math"/>
              </a:rPr>
              <a:t>̅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11904" sz="2100" spc="60">
                <a:latin typeface="Cambria Math"/>
                <a:cs typeface="Cambria Math"/>
              </a:rPr>
              <a:t>̅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𝜎|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30555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310">
                <a:latin typeface="Cambria Math"/>
                <a:cs typeface="Cambria Math"/>
              </a:rPr>
              <a:t> </a:t>
            </a:r>
            <a:r>
              <a:rPr dirty="0" smtClean="0" sz="1400" spc="-105">
                <a:latin typeface="Cambria Math"/>
                <a:cs typeface="Cambria Math"/>
              </a:rPr>
              <a:t> </a:t>
            </a:r>
            <a:r>
              <a:rPr dirty="0" smtClean="0" baseline="43650" sz="2100" spc="0">
                <a:latin typeface="Cambria Math"/>
                <a:cs typeface="Cambria Math"/>
              </a:rPr>
              <a:t>𝜕</a:t>
            </a:r>
            <a:r>
              <a:rPr dirty="0" smtClean="0" sz="1400" spc="100">
                <a:latin typeface="Cambria Math"/>
                <a:cs typeface="Cambria Math"/>
              </a:rPr>
              <a:t>(</a:t>
            </a:r>
            <a:r>
              <a:rPr dirty="0" smtClean="0" sz="1400" spc="100">
                <a:latin typeface="Cambria Math"/>
                <a:cs typeface="Cambria Math"/>
              </a:rPr>
              <a:t>	</a:t>
            </a:r>
            <a:r>
              <a:rPr dirty="0" smtClean="0" sz="1400" spc="100">
                <a:latin typeface="Cambria Math"/>
                <a:cs typeface="Cambria Math"/>
              </a:rPr>
              <a:t>𝜇</a:t>
            </a:r>
            <a:r>
              <a:rPr dirty="0" smtClean="0" sz="1400" spc="-10">
                <a:latin typeface="Cambria Math"/>
                <a:cs typeface="Cambria Math"/>
              </a:rPr>
              <a:t>|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30555" sz="1500" spc="112">
                <a:latin typeface="Cambria Math"/>
                <a:cs typeface="Cambria Math"/>
              </a:rPr>
              <a:t>2</a:t>
            </a:r>
            <a:r>
              <a:rPr dirty="0" smtClean="0" sz="1400" spc="100">
                <a:latin typeface="Cambria Math"/>
                <a:cs typeface="Cambria Math"/>
              </a:rPr>
              <a:t>)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310">
                <a:latin typeface="Cambria Math"/>
                <a:cs typeface="Cambria Math"/>
              </a:rPr>
              <a:t> </a:t>
            </a:r>
            <a:r>
              <a:rPr dirty="0" smtClean="0" sz="1400" spc="-105">
                <a:latin typeface="Cambria Math"/>
                <a:cs typeface="Cambria Math"/>
              </a:rPr>
              <a:t> </a:t>
            </a:r>
            <a:r>
              <a:rPr dirty="0" smtClean="0" baseline="43650" sz="2100" spc="0">
                <a:latin typeface="Cambria Math"/>
                <a:cs typeface="Cambria Math"/>
              </a:rPr>
              <a:t>𝜕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baseline="43650" sz="2100" spc="0">
                <a:latin typeface="Cambria Math"/>
                <a:cs typeface="Cambria Math"/>
              </a:rPr>
              <a:t>1</a:t>
            </a:r>
            <a:r>
              <a:rPr dirty="0" smtClean="0" baseline="43650" sz="2100" spc="-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𝜀|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30555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765930" y="3766946"/>
            <a:ext cx="206311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73860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055490" y="3542918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55490" y="3737990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540245" y="3648075"/>
            <a:ext cx="2717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9)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06627" y="3965575"/>
            <a:ext cx="6235700" cy="619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face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urfa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nti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513454" y="4814950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803015" y="48149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500754" y="4806314"/>
            <a:ext cx="185673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73860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𝜕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𝜕�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174869" y="4814950"/>
            <a:ext cx="173736" cy="0"/>
          </a:xfrm>
          <a:custGeom>
            <a:avLst/>
            <a:gdLst/>
            <a:ahLst/>
            <a:cxnLst/>
            <a:rect l="l" t="t" r="r" b="b"/>
            <a:pathLst>
              <a:path w="173736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464428" y="481495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756919" y="4688966"/>
            <a:ext cx="56318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173730" algn="l"/>
                <a:tab pos="4834890" algn="l"/>
              </a:tabLst>
            </a:pPr>
            <a:r>
              <a:rPr dirty="0" smtClean="0" sz="1400" spc="280">
                <a:latin typeface="Cambria Math"/>
                <a:cs typeface="Cambria Math"/>
              </a:rPr>
              <a:t>∮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640">
                <a:latin typeface="Cambria Math"/>
                <a:cs typeface="Cambria Math"/>
              </a:rPr>
              <a:t>�</a:t>
            </a:r>
            <a:r>
              <a:rPr dirty="0" smtClean="0" baseline="11904" sz="2100" spc="0">
                <a:latin typeface="Cambria Math"/>
                <a:cs typeface="Cambria Math"/>
              </a:rPr>
              <a:t>̅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810">
                <a:latin typeface="Cambria Math"/>
                <a:cs typeface="Cambria Math"/>
              </a:rPr>
              <a:t>�</a:t>
            </a:r>
            <a:r>
              <a:rPr dirty="0" smtClean="0" baseline="11904" sz="2100" spc="82">
                <a:latin typeface="Cambria Math"/>
                <a:cs typeface="Cambria Math"/>
              </a:rPr>
              <a:t>̅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𝜎|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30555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310">
                <a:latin typeface="Cambria Math"/>
                <a:cs typeface="Cambria Math"/>
              </a:rPr>
              <a:t> </a:t>
            </a:r>
            <a:r>
              <a:rPr dirty="0" smtClean="0" sz="1400" spc="-105">
                <a:latin typeface="Cambria Math"/>
                <a:cs typeface="Cambria Math"/>
              </a:rPr>
              <a:t> </a:t>
            </a:r>
            <a:r>
              <a:rPr dirty="0" smtClean="0" baseline="43650" sz="2100" spc="0">
                <a:latin typeface="Cambria Math"/>
                <a:cs typeface="Cambria Math"/>
              </a:rPr>
              <a:t>𝜕</a:t>
            </a:r>
            <a:r>
              <a:rPr dirty="0" smtClean="0" sz="1400" spc="100">
                <a:latin typeface="Cambria Math"/>
                <a:cs typeface="Cambria Math"/>
              </a:rPr>
              <a:t>(</a:t>
            </a:r>
            <a:r>
              <a:rPr dirty="0" smtClean="0" sz="1400" spc="100">
                <a:latin typeface="Cambria Math"/>
                <a:cs typeface="Cambria Math"/>
              </a:rPr>
              <a:t>	</a:t>
            </a:r>
            <a:r>
              <a:rPr dirty="0" smtClean="0" sz="1400" spc="100">
                <a:latin typeface="Cambria Math"/>
                <a:cs typeface="Cambria Math"/>
              </a:rPr>
              <a:t>𝜇</a:t>
            </a:r>
            <a:r>
              <a:rPr dirty="0" smtClean="0" sz="1400" spc="-10">
                <a:latin typeface="Cambria Math"/>
                <a:cs typeface="Cambria Math"/>
              </a:rPr>
              <a:t>|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30555" sz="1500" spc="112">
                <a:latin typeface="Cambria Math"/>
                <a:cs typeface="Cambria Math"/>
              </a:rPr>
              <a:t>2</a:t>
            </a:r>
            <a:r>
              <a:rPr dirty="0" smtClean="0" sz="1400" spc="100">
                <a:latin typeface="Cambria Math"/>
                <a:cs typeface="Cambria Math"/>
              </a:rPr>
              <a:t>)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310">
                <a:latin typeface="Cambria Math"/>
                <a:cs typeface="Cambria Math"/>
              </a:rPr>
              <a:t> </a:t>
            </a:r>
            <a:r>
              <a:rPr dirty="0" smtClean="0" sz="1400" spc="-105">
                <a:latin typeface="Cambria Math"/>
                <a:cs typeface="Cambria Math"/>
              </a:rPr>
              <a:t> </a:t>
            </a:r>
            <a:r>
              <a:rPr dirty="0" smtClean="0" baseline="43650" sz="2100" spc="0">
                <a:latin typeface="Cambria Math"/>
                <a:cs typeface="Cambria Math"/>
              </a:rPr>
              <a:t>𝜕</a:t>
            </a:r>
            <a:r>
              <a:rPr dirty="0" smtClean="0" sz="1400" spc="100">
                <a:latin typeface="Cambria Math"/>
                <a:cs typeface="Cambria Math"/>
              </a:rPr>
              <a:t>(</a:t>
            </a:r>
            <a:r>
              <a:rPr dirty="0" smtClean="0" sz="1400" spc="100">
                <a:latin typeface="Cambria Math"/>
                <a:cs typeface="Cambria Math"/>
              </a:rPr>
              <a:t>	</a:t>
            </a:r>
            <a:r>
              <a:rPr dirty="0" smtClean="0" sz="1400" spc="100">
                <a:latin typeface="Cambria Math"/>
                <a:cs typeface="Cambria Math"/>
              </a:rPr>
              <a:t>𝜀</a:t>
            </a:r>
            <a:r>
              <a:rPr dirty="0" smtClean="0" sz="1400" spc="-10">
                <a:latin typeface="Cambria Math"/>
                <a:cs typeface="Cambria Math"/>
              </a:rPr>
              <a:t>|</a:t>
            </a:r>
            <a:r>
              <a:rPr dirty="0" smtClean="0" sz="1400" spc="5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baseline="30555" sz="1500" spc="112">
                <a:latin typeface="Cambria Math"/>
                <a:cs typeface="Cambria Math"/>
              </a:rPr>
              <a:t>2</a:t>
            </a:r>
            <a:r>
              <a:rPr dirty="0" smtClean="0" sz="1400" spc="100">
                <a:latin typeface="Cambria Math"/>
                <a:cs typeface="Cambria Math"/>
              </a:rPr>
              <a:t>)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90315" y="4582286"/>
            <a:ext cx="17856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73860" algn="l"/>
              </a:tabLst>
            </a:pPr>
            <a:r>
              <a:rPr dirty="0" smtClean="0" sz="1400">
                <a:latin typeface="Cambria Math"/>
                <a:cs typeface="Cambria Math"/>
              </a:rPr>
              <a:t>1	</a:t>
            </a: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790315" y="4777358"/>
            <a:ext cx="17856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73860" algn="l"/>
              </a:tabLst>
            </a:pPr>
            <a:r>
              <a:rPr dirty="0" smtClean="0" sz="1400">
                <a:latin typeface="Cambria Math"/>
                <a:cs typeface="Cambria Math"/>
              </a:rPr>
              <a:t>2	</a:t>
            </a: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525006" y="4687442"/>
            <a:ext cx="3708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0)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06627" y="4990718"/>
            <a:ext cx="17494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173602" y="5411596"/>
            <a:ext cx="149351" cy="0"/>
          </a:xfrm>
          <a:custGeom>
            <a:avLst/>
            <a:gdLst/>
            <a:ahLst/>
            <a:cxnLst/>
            <a:rect l="l" t="t" r="r" b="b"/>
            <a:pathLst>
              <a:path w="149351" h="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633851" y="5411596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699380" y="5411596"/>
            <a:ext cx="149351" cy="0"/>
          </a:xfrm>
          <a:custGeom>
            <a:avLst/>
            <a:gdLst/>
            <a:ahLst/>
            <a:cxnLst/>
            <a:rect l="l" t="t" r="r" b="b"/>
            <a:pathLst>
              <a:path w="149351" h="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159628" y="5411596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958392" y="5302630"/>
            <a:ext cx="503047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45">
                <a:latin typeface="Cambria Math"/>
                <a:cs typeface="Cambria Math"/>
              </a:rPr>
              <a:t>∮</a:t>
            </a:r>
            <a:r>
              <a:rPr dirty="0" smtClean="0" sz="1200" spc="245">
                <a:latin typeface="Cambria Math"/>
                <a:cs typeface="Cambria Math"/>
              </a:rPr>
              <a:t>.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baseline="2314" sz="1800" spc="7">
                <a:latin typeface="Cambria Math"/>
                <a:cs typeface="Cambria Math"/>
              </a:rPr>
              <a:t>(</a:t>
            </a:r>
            <a:r>
              <a:rPr dirty="0" smtClean="0" sz="1200" spc="-550">
                <a:latin typeface="Cambria Math"/>
                <a:cs typeface="Cambria Math"/>
              </a:rPr>
              <a:t>�</a:t>
            </a:r>
            <a:r>
              <a:rPr dirty="0" smtClean="0" baseline="11574" sz="1800" spc="0">
                <a:latin typeface="Cambria Math"/>
                <a:cs typeface="Cambria Math"/>
              </a:rPr>
              <a:t>̅</a:t>
            </a:r>
            <a:r>
              <a:rPr dirty="0" smtClean="0" baseline="11574" sz="1800" spc="104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×</a:t>
            </a:r>
            <a:r>
              <a:rPr dirty="0" smtClean="0" sz="1200" spc="5">
                <a:latin typeface="Cambria Math"/>
                <a:cs typeface="Cambria Math"/>
              </a:rPr>
              <a:t> </a:t>
            </a:r>
            <a:r>
              <a:rPr dirty="0" smtClean="0" sz="1200" spc="-685">
                <a:latin typeface="Cambria Math"/>
                <a:cs typeface="Cambria Math"/>
              </a:rPr>
              <a:t>�</a:t>
            </a:r>
            <a:r>
              <a:rPr dirty="0" smtClean="0" baseline="11574" sz="1800" spc="52">
                <a:latin typeface="Cambria Math"/>
                <a:cs typeface="Cambria Math"/>
              </a:rPr>
              <a:t>̅</a:t>
            </a:r>
            <a:r>
              <a:rPr dirty="0" smtClean="0" baseline="2314" sz="1800" spc="7">
                <a:latin typeface="Cambria Math"/>
                <a:cs typeface="Cambria Math"/>
              </a:rPr>
              <a:t>)</a:t>
            </a:r>
            <a:r>
              <a:rPr dirty="0" smtClean="0" sz="1200" spc="0">
                <a:latin typeface="Cambria Math"/>
                <a:cs typeface="Cambria Math"/>
              </a:rPr>
              <a:t>.</a:t>
            </a:r>
            <a:r>
              <a:rPr dirty="0" smtClean="0" sz="1200" spc="-8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��</a:t>
            </a:r>
            <a:r>
              <a:rPr dirty="0" smtClean="0" sz="1200" spc="9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=</a:t>
            </a:r>
            <a:r>
              <a:rPr dirty="0" smtClean="0" sz="1200" spc="75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−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sz="1200" spc="260">
                <a:latin typeface="Cambria Math"/>
                <a:cs typeface="Cambria Math"/>
              </a:rPr>
              <a:t>∫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𝜎</a:t>
            </a:r>
            <a:r>
              <a:rPr dirty="0" smtClean="0" sz="1200" spc="5">
                <a:latin typeface="Cambria Math"/>
                <a:cs typeface="Cambria Math"/>
              </a:rPr>
              <a:t>|</a:t>
            </a:r>
            <a:r>
              <a:rPr dirty="0" smtClean="0" sz="1200" spc="40">
                <a:latin typeface="Cambria Math"/>
                <a:cs typeface="Cambria Math"/>
              </a:rPr>
              <a:t>�</a:t>
            </a:r>
            <a:r>
              <a:rPr dirty="0" smtClean="0" sz="1200" spc="0">
                <a:latin typeface="Cambria Math"/>
                <a:cs typeface="Cambria Math"/>
              </a:rPr>
              <a:t>|</a:t>
            </a:r>
            <a:r>
              <a:rPr dirty="0" smtClean="0" baseline="29411" sz="1275" spc="89">
                <a:latin typeface="Cambria Math"/>
                <a:cs typeface="Cambria Math"/>
              </a:rPr>
              <a:t>2</a:t>
            </a:r>
            <a:r>
              <a:rPr dirty="0" smtClean="0" sz="1200" spc="0">
                <a:latin typeface="Cambria Math"/>
                <a:cs typeface="Cambria Math"/>
              </a:rPr>
              <a:t>.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��</a:t>
            </a:r>
            <a:r>
              <a:rPr dirty="0" smtClean="0" sz="1200" spc="3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− </a:t>
            </a:r>
            <a:r>
              <a:rPr dirty="0" smtClean="0" sz="1200" spc="-25">
                <a:latin typeface="Cambria Math"/>
                <a:cs typeface="Cambria Math"/>
              </a:rPr>
              <a:t> </a:t>
            </a:r>
            <a:r>
              <a:rPr dirty="0" smtClean="0" baseline="41666" sz="1800" spc="0">
                <a:latin typeface="Cambria Math"/>
                <a:cs typeface="Cambria Math"/>
              </a:rPr>
              <a:t>𝜕</a:t>
            </a:r>
            <a:r>
              <a:rPr dirty="0" smtClean="0" sz="1200" spc="250">
                <a:latin typeface="Cambria Math"/>
                <a:cs typeface="Cambria Math"/>
              </a:rPr>
              <a:t>∫</a:t>
            </a:r>
            <a:r>
              <a:rPr dirty="0" smtClean="0" sz="1200" spc="0">
                <a:latin typeface="Cambria Math"/>
                <a:cs typeface="Cambria Math"/>
              </a:rPr>
              <a:t>(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sz="1200" spc="85">
                <a:latin typeface="Cambria Math"/>
                <a:cs typeface="Cambria Math"/>
              </a:rPr>
              <a:t>(</a:t>
            </a:r>
            <a:r>
              <a:rPr dirty="0" smtClean="0" sz="1200" spc="85">
                <a:latin typeface="Cambria Math"/>
                <a:cs typeface="Cambria Math"/>
              </a:rPr>
              <a:t>  </a:t>
            </a:r>
            <a:r>
              <a:rPr dirty="0" smtClean="0" sz="1200" spc="7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𝜇</a:t>
            </a:r>
            <a:r>
              <a:rPr dirty="0" smtClean="0" sz="1200" spc="-5">
                <a:latin typeface="Cambria Math"/>
                <a:cs typeface="Cambria Math"/>
              </a:rPr>
              <a:t>|</a:t>
            </a:r>
            <a:r>
              <a:rPr dirty="0" smtClean="0" sz="1200" spc="35">
                <a:latin typeface="Cambria Math"/>
                <a:cs typeface="Cambria Math"/>
              </a:rPr>
              <a:t>�</a:t>
            </a:r>
            <a:r>
              <a:rPr dirty="0" smtClean="0" sz="1200" spc="0">
                <a:latin typeface="Cambria Math"/>
                <a:cs typeface="Cambria Math"/>
              </a:rPr>
              <a:t>|</a:t>
            </a:r>
            <a:r>
              <a:rPr dirty="0" smtClean="0" baseline="29411" sz="1275" spc="89">
                <a:latin typeface="Cambria Math"/>
                <a:cs typeface="Cambria Math"/>
              </a:rPr>
              <a:t>2</a:t>
            </a:r>
            <a:r>
              <a:rPr dirty="0" smtClean="0" sz="1200" spc="85">
                <a:latin typeface="Cambria Math"/>
                <a:cs typeface="Cambria Math"/>
              </a:rPr>
              <a:t>)</a:t>
            </a:r>
            <a:r>
              <a:rPr dirty="0" smtClean="0" sz="1200" spc="5">
                <a:latin typeface="Cambria Math"/>
                <a:cs typeface="Cambria Math"/>
              </a:rPr>
              <a:t>)</a:t>
            </a:r>
            <a:r>
              <a:rPr dirty="0" smtClean="0" sz="1200" spc="0">
                <a:latin typeface="Cambria Math"/>
                <a:cs typeface="Cambria Math"/>
              </a:rPr>
              <a:t>.</a:t>
            </a:r>
            <a:r>
              <a:rPr dirty="0" smtClean="0" sz="1200" spc="-8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��</a:t>
            </a:r>
            <a:r>
              <a:rPr dirty="0" smtClean="0" sz="1200" spc="4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− </a:t>
            </a:r>
            <a:r>
              <a:rPr dirty="0" smtClean="0" sz="1200" spc="-25">
                <a:latin typeface="Cambria Math"/>
                <a:cs typeface="Cambria Math"/>
              </a:rPr>
              <a:t> </a:t>
            </a:r>
            <a:r>
              <a:rPr dirty="0" smtClean="0" baseline="41666" sz="1800" spc="0">
                <a:latin typeface="Cambria Math"/>
                <a:cs typeface="Cambria Math"/>
              </a:rPr>
              <a:t>𝜕</a:t>
            </a:r>
            <a:r>
              <a:rPr dirty="0" smtClean="0" sz="1200" spc="260">
                <a:latin typeface="Cambria Math"/>
                <a:cs typeface="Cambria Math"/>
              </a:rPr>
              <a:t>∫</a:t>
            </a:r>
            <a:r>
              <a:rPr dirty="0" smtClean="0" sz="1200" spc="260">
                <a:latin typeface="Cambria Math"/>
                <a:cs typeface="Cambria Math"/>
              </a:rPr>
              <a:t>(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sz="1200" spc="85">
                <a:latin typeface="Cambria Math"/>
                <a:cs typeface="Cambria Math"/>
              </a:rPr>
              <a:t>(</a:t>
            </a:r>
            <a:r>
              <a:rPr dirty="0" smtClean="0" sz="1200" spc="85">
                <a:latin typeface="Cambria Math"/>
                <a:cs typeface="Cambria Math"/>
              </a:rPr>
              <a:t>  </a:t>
            </a:r>
            <a:r>
              <a:rPr dirty="0" smtClean="0" sz="1200" spc="7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𝜀</a:t>
            </a:r>
            <a:r>
              <a:rPr dirty="0" smtClean="0" sz="1200" spc="-5">
                <a:latin typeface="Cambria Math"/>
                <a:cs typeface="Cambria Math"/>
              </a:rPr>
              <a:t>|</a:t>
            </a:r>
            <a:r>
              <a:rPr dirty="0" smtClean="0" sz="1200" spc="40">
                <a:latin typeface="Cambria Math"/>
                <a:cs typeface="Cambria Math"/>
              </a:rPr>
              <a:t>�</a:t>
            </a:r>
            <a:r>
              <a:rPr dirty="0" smtClean="0" sz="1200" spc="0">
                <a:latin typeface="Cambria Math"/>
                <a:cs typeface="Cambria Math"/>
              </a:rPr>
              <a:t>|</a:t>
            </a:r>
            <a:r>
              <a:rPr dirty="0" smtClean="0" baseline="29411" sz="1275" spc="89">
                <a:latin typeface="Cambria Math"/>
                <a:cs typeface="Cambria Math"/>
              </a:rPr>
              <a:t>2</a:t>
            </a:r>
            <a:r>
              <a:rPr dirty="0" smtClean="0" sz="1200" spc="85">
                <a:latin typeface="Cambria Math"/>
                <a:cs typeface="Cambria Math"/>
              </a:rPr>
              <a:t>)</a:t>
            </a:r>
            <a:r>
              <a:rPr dirty="0" smtClean="0" sz="1200" spc="5">
                <a:latin typeface="Cambria Math"/>
                <a:cs typeface="Cambria Math"/>
              </a:rPr>
              <a:t>)</a:t>
            </a:r>
            <a:r>
              <a:rPr dirty="0" smtClean="0" sz="1200" spc="0">
                <a:latin typeface="Cambria Math"/>
                <a:cs typeface="Cambria Math"/>
              </a:rPr>
              <a:t>.</a:t>
            </a:r>
            <a:r>
              <a:rPr dirty="0" smtClean="0" sz="1200" spc="-8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��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160902" y="5404738"/>
            <a:ext cx="16973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37970" algn="l"/>
              </a:tabLst>
            </a:pPr>
            <a:r>
              <a:rPr dirty="0" smtClean="0" sz="1200">
                <a:latin typeface="Cambria Math"/>
                <a:cs typeface="Cambria Math"/>
              </a:rPr>
              <a:t>𝜕�	</a:t>
            </a:r>
            <a:r>
              <a:rPr dirty="0" smtClean="0" sz="1200">
                <a:latin typeface="Cambria Math"/>
                <a:cs typeface="Cambria Math"/>
              </a:rPr>
              <a:t>𝜕�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621151" y="5212714"/>
            <a:ext cx="163576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37970" algn="l"/>
              </a:tabLst>
            </a:pPr>
            <a:r>
              <a:rPr dirty="0" smtClean="0" sz="1200">
                <a:latin typeface="Cambria Math"/>
                <a:cs typeface="Cambria Math"/>
              </a:rPr>
              <a:t>1	</a:t>
            </a:r>
            <a:r>
              <a:rPr dirty="0" smtClean="0" sz="1200">
                <a:latin typeface="Cambria Math"/>
                <a:cs typeface="Cambria Math"/>
              </a:rPr>
              <a:t>1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621151" y="5378830"/>
            <a:ext cx="163576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37970" algn="l"/>
              </a:tabLst>
            </a:pPr>
            <a:r>
              <a:rPr dirty="0" smtClean="0" sz="1200">
                <a:latin typeface="Cambria Math"/>
                <a:cs typeface="Cambria Math"/>
              </a:rPr>
              <a:t>2	</a:t>
            </a:r>
            <a:r>
              <a:rPr dirty="0" smtClean="0" sz="1200">
                <a:latin typeface="Cambria Math"/>
                <a:cs typeface="Cambria Math"/>
              </a:rPr>
              <a:t>2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371082" y="5302630"/>
            <a:ext cx="32067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">
                <a:latin typeface="Cambria Math"/>
                <a:cs typeface="Cambria Math"/>
              </a:rPr>
              <a:t>(</a:t>
            </a:r>
            <a:r>
              <a:rPr dirty="0" smtClean="0" sz="1200" spc="-5">
                <a:latin typeface="Cambria Math"/>
                <a:cs typeface="Cambria Math"/>
              </a:rPr>
              <a:t>11</a:t>
            </a:r>
            <a:r>
              <a:rPr dirty="0" smtClean="0" sz="1200" spc="0">
                <a:latin typeface="Cambria Math"/>
                <a:cs typeface="Cambria Math"/>
              </a:rPr>
              <a:t>)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06627" y="5736970"/>
            <a:ext cx="6236335" cy="38798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318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Pow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dissip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(</a:t>
            </a:r>
            <a:r>
              <a:rPr dirty="0" smtClean="0" sz="1200" spc="10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oule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s 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w)</a:t>
            </a:r>
            <a:endParaRPr sz="1200">
              <a:latin typeface="Times New Roman"/>
              <a:cs typeface="Times New Roman"/>
            </a:endParaRPr>
          </a:p>
          <a:p>
            <a:pPr marL="1701164">
              <a:lnSpc>
                <a:spcPts val="1614"/>
              </a:lnSpc>
            </a:pPr>
            <a:r>
              <a:rPr dirty="0" smtClean="0" sz="1400">
                <a:latin typeface="Times New Roman"/>
                <a:cs typeface="Times New Roman"/>
              </a:rPr>
              <a:t>Rate of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endParaRPr sz="1400">
              <a:latin typeface="Times New Roman"/>
              <a:cs typeface="Times New Roman"/>
            </a:endParaRPr>
          </a:p>
          <a:p>
            <a:pPr marL="312483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Rate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algn="just" marL="12700" marR="1427480">
              <a:lnSpc>
                <a:spcPts val="1830"/>
              </a:lnSpc>
            </a:pPr>
            <a:r>
              <a:rPr dirty="0" smtClean="0" sz="1600" spc="-10">
                <a:latin typeface="Times New Roman"/>
                <a:cs typeface="Times New Roman"/>
              </a:rPr>
              <a:t>Ri</a:t>
            </a:r>
            <a:r>
              <a:rPr dirty="0" smtClean="0" sz="1600" spc="-5">
                <a:latin typeface="Times New Roman"/>
                <a:cs typeface="Times New Roman"/>
              </a:rPr>
              <a:t>g</a:t>
            </a:r>
            <a:r>
              <a:rPr dirty="0" smtClean="0" sz="1600" spc="-10">
                <a:latin typeface="Times New Roman"/>
                <a:cs typeface="Times New Roman"/>
              </a:rPr>
              <a:t>h</a:t>
            </a:r>
            <a:r>
              <a:rPr dirty="0" smtClean="0" sz="1600" spc="0">
                <a:latin typeface="Times New Roman"/>
                <a:cs typeface="Times New Roman"/>
              </a:rPr>
              <a:t>t</a:t>
            </a:r>
            <a:r>
              <a:rPr dirty="0" smtClean="0" sz="1600" spc="-15">
                <a:latin typeface="Times New Roman"/>
                <a:cs typeface="Times New Roman"/>
              </a:rPr>
              <a:t>-</a:t>
            </a:r>
            <a:r>
              <a:rPr dirty="0" smtClean="0" sz="1600" spc="-10">
                <a:latin typeface="Times New Roman"/>
                <a:cs typeface="Times New Roman"/>
              </a:rPr>
              <a:t>hand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side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=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power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f</a:t>
            </a:r>
            <a:r>
              <a:rPr dirty="0" smtClean="0" sz="1600" spc="-10">
                <a:latin typeface="Times New Roman"/>
                <a:cs typeface="Times New Roman"/>
              </a:rPr>
              <a:t>lowing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into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the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v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5">
                <a:latin typeface="Times New Roman"/>
                <a:cs typeface="Times New Roman"/>
              </a:rPr>
              <a:t>l</a:t>
            </a:r>
            <a:r>
              <a:rPr dirty="0" smtClean="0" sz="1600" spc="5">
                <a:latin typeface="Times New Roman"/>
                <a:cs typeface="Times New Roman"/>
              </a:rPr>
              <a:t>u</a:t>
            </a:r>
            <a:r>
              <a:rPr dirty="0" smtClean="0" sz="1600" spc="-35">
                <a:latin typeface="Times New Roman"/>
                <a:cs typeface="Times New Roman"/>
              </a:rPr>
              <a:t>m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of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space.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5"/>
              </a:spcBef>
            </a:pPr>
            <a:endParaRPr sz="1100"/>
          </a:p>
          <a:p>
            <a:pPr algn="just" marL="12700" marR="269367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∮</a:t>
            </a:r>
            <a:r>
              <a:rPr dirty="0" smtClean="0" baseline="3968" sz="2100" spc="0">
                <a:latin typeface="Cambria Math"/>
                <a:cs typeface="Cambria Math"/>
              </a:rPr>
              <a:t>.</a:t>
            </a:r>
            <a:r>
              <a:rPr dirty="0" smtClean="0" baseline="3968" sz="2100" spc="-120">
                <a:latin typeface="Cambria Math"/>
                <a:cs typeface="Cambria Math"/>
              </a:rPr>
              <a:t> </a:t>
            </a:r>
            <a:r>
              <a:rPr dirty="0" smtClean="0" baseline="5952" sz="2100" spc="7">
                <a:latin typeface="Cambria Math"/>
                <a:cs typeface="Cambria Math"/>
              </a:rPr>
              <a:t>(</a:t>
            </a:r>
            <a:r>
              <a:rPr dirty="0" smtClean="0" baseline="3968" sz="2100" spc="-960">
                <a:latin typeface="Cambria Math"/>
                <a:cs typeface="Cambria Math"/>
              </a:rPr>
              <a:t>�</a:t>
            </a:r>
            <a:r>
              <a:rPr dirty="0" smtClean="0" baseline="13888" sz="2100" spc="0">
                <a:latin typeface="Cambria Math"/>
                <a:cs typeface="Cambria Math"/>
              </a:rPr>
              <a:t>̅</a:t>
            </a:r>
            <a:r>
              <a:rPr dirty="0" smtClean="0" baseline="13888" sz="2100" spc="120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×</a:t>
            </a:r>
            <a:r>
              <a:rPr dirty="0" smtClean="0" baseline="3968" sz="2100" spc="7">
                <a:latin typeface="Cambria Math"/>
                <a:cs typeface="Cambria Math"/>
              </a:rPr>
              <a:t> </a:t>
            </a:r>
            <a:r>
              <a:rPr dirty="0" smtClean="0" baseline="3968" sz="2100" spc="-1214">
                <a:latin typeface="Cambria Math"/>
                <a:cs typeface="Cambria Math"/>
              </a:rPr>
              <a:t>�</a:t>
            </a:r>
            <a:r>
              <a:rPr dirty="0" smtClean="0" baseline="13888" sz="2100" spc="60">
                <a:latin typeface="Cambria Math"/>
                <a:cs typeface="Cambria Math"/>
              </a:rPr>
              <a:t>̅</a:t>
            </a:r>
            <a:r>
              <a:rPr dirty="0" smtClean="0" baseline="5952" sz="2100" spc="7">
                <a:latin typeface="Cambria Math"/>
                <a:cs typeface="Cambria Math"/>
              </a:rPr>
              <a:t>)</a:t>
            </a:r>
            <a:r>
              <a:rPr dirty="0" smtClean="0" baseline="3968" sz="2100" spc="0">
                <a:latin typeface="Cambria Math"/>
                <a:cs typeface="Cambria Math"/>
              </a:rPr>
              <a:t>.</a:t>
            </a:r>
            <a:r>
              <a:rPr dirty="0" smtClean="0" baseline="3968" sz="2100" spc="-120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��</a:t>
            </a:r>
            <a:r>
              <a:rPr dirty="0" smtClean="0" baseline="3968" sz="2100" spc="142">
                <a:latin typeface="Cambria Math"/>
                <a:cs typeface="Cambria Math"/>
              </a:rPr>
              <a:t> </a:t>
            </a:r>
            <a:r>
              <a:rPr dirty="0" smtClean="0" baseline="3968" sz="2100" spc="-7">
                <a:latin typeface="Cambria Math"/>
                <a:cs typeface="Cambria Math"/>
              </a:rPr>
              <a:t>=</a:t>
            </a:r>
            <a:r>
              <a:rPr dirty="0" smtClean="0" baseline="3968" sz="2100" spc="0">
                <a:latin typeface="Times New Roman"/>
                <a:cs typeface="Times New Roman"/>
              </a:rPr>
              <a:t>po</a:t>
            </a:r>
            <a:r>
              <a:rPr dirty="0" smtClean="0" baseline="3968" sz="2100" spc="-15">
                <a:latin typeface="Times New Roman"/>
                <a:cs typeface="Times New Roman"/>
              </a:rPr>
              <a:t>w</a:t>
            </a:r>
            <a:r>
              <a:rPr dirty="0" smtClean="0" baseline="3968" sz="2100" spc="0">
                <a:latin typeface="Times New Roman"/>
                <a:cs typeface="Times New Roman"/>
              </a:rPr>
              <a:t>er </a:t>
            </a:r>
            <a:r>
              <a:rPr dirty="0" smtClean="0" baseline="3968" sz="2100" spc="-22">
                <a:latin typeface="Times New Roman"/>
                <a:cs typeface="Times New Roman"/>
              </a:rPr>
              <a:t>f</a:t>
            </a:r>
            <a:r>
              <a:rPr dirty="0" smtClean="0" baseline="3968" sz="2100" spc="-15">
                <a:latin typeface="Times New Roman"/>
                <a:cs typeface="Times New Roman"/>
              </a:rPr>
              <a:t>l</a:t>
            </a:r>
            <a:r>
              <a:rPr dirty="0" smtClean="0" baseline="3968" sz="2100" spc="0">
                <a:latin typeface="Times New Roman"/>
                <a:cs typeface="Times New Roman"/>
              </a:rPr>
              <a:t>o</a:t>
            </a:r>
            <a:r>
              <a:rPr dirty="0" smtClean="0" baseline="3968" sz="2100" spc="-15">
                <a:latin typeface="Times New Roman"/>
                <a:cs typeface="Times New Roman"/>
              </a:rPr>
              <a:t>w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ng</a:t>
            </a:r>
            <a:r>
              <a:rPr dirty="0" smtClean="0" baseline="3968" sz="2100" spc="-7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o</a:t>
            </a:r>
            <a:r>
              <a:rPr dirty="0" smtClean="0" baseline="3968" sz="2100" spc="-15">
                <a:latin typeface="Times New Roman"/>
                <a:cs typeface="Times New Roman"/>
              </a:rPr>
              <a:t>u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-2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of</a:t>
            </a:r>
            <a:r>
              <a:rPr dirty="0" smtClean="0" baseline="3968" sz="2100" spc="-15">
                <a:latin typeface="Times New Roman"/>
                <a:cs typeface="Times New Roman"/>
              </a:rPr>
              <a:t> </a:t>
            </a:r>
            <a:r>
              <a:rPr dirty="0" smtClean="0" baseline="3968" sz="2100" spc="7">
                <a:latin typeface="Times New Roman"/>
                <a:cs typeface="Times New Roman"/>
              </a:rPr>
              <a:t>th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-7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r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-15">
                <a:latin typeface="Times New Roman"/>
                <a:cs typeface="Times New Roman"/>
              </a:rPr>
              <a:t>g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o</a:t>
            </a:r>
            <a:r>
              <a:rPr dirty="0" smtClean="0" baseline="3968" sz="2100" spc="7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.</a:t>
            </a:r>
            <a:endParaRPr baseline="3968" sz="2100">
              <a:latin typeface="Times New Roman"/>
              <a:cs typeface="Times New Roman"/>
            </a:endParaRPr>
          </a:p>
          <a:p>
            <a:pPr algn="just" marL="12700" marR="2599055">
              <a:lnSpc>
                <a:spcPts val="2760"/>
              </a:lnSpc>
            </a:pPr>
            <a:r>
              <a:rPr dirty="0" smtClean="0" baseline="3968" sz="2100">
                <a:latin typeface="Cambria Math"/>
                <a:cs typeface="Cambria Math"/>
              </a:rPr>
              <a:t>−</a:t>
            </a:r>
            <a:r>
              <a:rPr dirty="0" smtClean="0" baseline="3968" sz="2100" spc="-112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∮</a:t>
            </a:r>
            <a:r>
              <a:rPr dirty="0" smtClean="0" baseline="3968" sz="2100" spc="0">
                <a:latin typeface="Cambria Math"/>
                <a:cs typeface="Cambria Math"/>
              </a:rPr>
              <a:t>(</a:t>
            </a:r>
            <a:r>
              <a:rPr dirty="0" smtClean="0" baseline="3968" sz="2100" spc="-112">
                <a:latin typeface="Cambria Math"/>
                <a:cs typeface="Cambria Math"/>
              </a:rPr>
              <a:t> </a:t>
            </a:r>
            <a:r>
              <a:rPr dirty="0" smtClean="0" baseline="5952" sz="2100" spc="7">
                <a:latin typeface="Cambria Math"/>
                <a:cs typeface="Cambria Math"/>
              </a:rPr>
              <a:t>(</a:t>
            </a:r>
            <a:r>
              <a:rPr dirty="0" smtClean="0" baseline="3968" sz="2100" spc="-960">
                <a:latin typeface="Cambria Math"/>
                <a:cs typeface="Cambria Math"/>
              </a:rPr>
              <a:t>�</a:t>
            </a:r>
            <a:r>
              <a:rPr dirty="0" smtClean="0" baseline="13888" sz="2100" spc="0">
                <a:latin typeface="Cambria Math"/>
                <a:cs typeface="Cambria Math"/>
              </a:rPr>
              <a:t>̅</a:t>
            </a:r>
            <a:r>
              <a:rPr dirty="0" smtClean="0" baseline="13888" sz="2100" spc="104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×</a:t>
            </a:r>
            <a:r>
              <a:rPr dirty="0" smtClean="0" baseline="3968" sz="2100" spc="7">
                <a:latin typeface="Cambria Math"/>
                <a:cs typeface="Cambria Math"/>
              </a:rPr>
              <a:t> </a:t>
            </a:r>
            <a:r>
              <a:rPr dirty="0" smtClean="0" baseline="3968" sz="2100" spc="-1214">
                <a:latin typeface="Cambria Math"/>
                <a:cs typeface="Cambria Math"/>
              </a:rPr>
              <a:t>�</a:t>
            </a:r>
            <a:r>
              <a:rPr dirty="0" smtClean="0" baseline="13888" sz="2100" spc="60">
                <a:latin typeface="Cambria Math"/>
                <a:cs typeface="Cambria Math"/>
              </a:rPr>
              <a:t>̅</a:t>
            </a:r>
            <a:r>
              <a:rPr dirty="0" smtClean="0" baseline="5952" sz="2100" spc="7">
                <a:latin typeface="Cambria Math"/>
                <a:cs typeface="Cambria Math"/>
              </a:rPr>
              <a:t>)</a:t>
            </a:r>
            <a:r>
              <a:rPr dirty="0" smtClean="0" baseline="3968" sz="2100" spc="0">
                <a:latin typeface="Cambria Math"/>
                <a:cs typeface="Cambria Math"/>
              </a:rPr>
              <a:t>.</a:t>
            </a:r>
            <a:r>
              <a:rPr dirty="0" smtClean="0" baseline="3968" sz="2100" spc="-120">
                <a:latin typeface="Cambria Math"/>
                <a:cs typeface="Cambria Math"/>
              </a:rPr>
              <a:t> </a:t>
            </a:r>
            <a:r>
              <a:rPr dirty="0" smtClean="0" baseline="3968" sz="2100" spc="0">
                <a:latin typeface="Cambria Math"/>
                <a:cs typeface="Cambria Math"/>
              </a:rPr>
              <a:t>��</a:t>
            </a:r>
            <a:r>
              <a:rPr dirty="0" smtClean="0" baseline="3968" sz="2100" spc="142">
                <a:latin typeface="Cambria Math"/>
                <a:cs typeface="Cambria Math"/>
              </a:rPr>
              <a:t> </a:t>
            </a:r>
            <a:r>
              <a:rPr dirty="0" smtClean="0" baseline="3968" sz="2100" spc="-7">
                <a:latin typeface="Cambria Math"/>
                <a:cs typeface="Cambria Math"/>
              </a:rPr>
              <a:t>=</a:t>
            </a:r>
            <a:r>
              <a:rPr dirty="0" smtClean="0" baseline="3968" sz="2100" spc="0">
                <a:latin typeface="Times New Roman"/>
                <a:cs typeface="Times New Roman"/>
              </a:rPr>
              <a:t>po</a:t>
            </a:r>
            <a:r>
              <a:rPr dirty="0" smtClean="0" baseline="3968" sz="2100" spc="-15">
                <a:latin typeface="Times New Roman"/>
                <a:cs typeface="Times New Roman"/>
              </a:rPr>
              <a:t>w</a:t>
            </a:r>
            <a:r>
              <a:rPr dirty="0" smtClean="0" baseline="3968" sz="2100" spc="0">
                <a:latin typeface="Times New Roman"/>
                <a:cs typeface="Times New Roman"/>
              </a:rPr>
              <a:t>er</a:t>
            </a:r>
            <a:r>
              <a:rPr dirty="0" smtClean="0" baseline="3968" sz="2100" spc="7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f</a:t>
            </a:r>
            <a:r>
              <a:rPr dirty="0" smtClean="0" baseline="3968" sz="2100" spc="-15">
                <a:latin typeface="Times New Roman"/>
                <a:cs typeface="Times New Roman"/>
              </a:rPr>
              <a:t>l</a:t>
            </a:r>
            <a:r>
              <a:rPr dirty="0" smtClean="0" baseline="3968" sz="2100" spc="0">
                <a:latin typeface="Times New Roman"/>
                <a:cs typeface="Times New Roman"/>
              </a:rPr>
              <a:t>o</a:t>
            </a:r>
            <a:r>
              <a:rPr dirty="0" smtClean="0" baseline="3968" sz="2100" spc="-15">
                <a:latin typeface="Times New Roman"/>
                <a:cs typeface="Times New Roman"/>
              </a:rPr>
              <a:t>w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ng</a:t>
            </a:r>
            <a:r>
              <a:rPr dirty="0" smtClean="0" baseline="3968" sz="2100" spc="-15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i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-15">
                <a:latin typeface="Times New Roman"/>
                <a:cs typeface="Times New Roman"/>
              </a:rPr>
              <a:t>t</a:t>
            </a:r>
            <a:r>
              <a:rPr dirty="0" smtClean="0" baseline="3968" sz="2100" spc="0">
                <a:latin typeface="Times New Roman"/>
                <a:cs typeface="Times New Roman"/>
              </a:rPr>
              <a:t>o </a:t>
            </a:r>
            <a:r>
              <a:rPr dirty="0" smtClean="0" baseline="3968" sz="2100" spc="-15">
                <a:latin typeface="Times New Roman"/>
                <a:cs typeface="Times New Roman"/>
              </a:rPr>
              <a:t>th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-7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re</a:t>
            </a:r>
            <a:r>
              <a:rPr dirty="0" smtClean="0" baseline="3968" sz="2100" spc="-7">
                <a:latin typeface="Times New Roman"/>
                <a:cs typeface="Times New Roman"/>
              </a:rPr>
              <a:t>g</a:t>
            </a:r>
            <a:r>
              <a:rPr dirty="0" smtClean="0" baseline="3968" sz="2100" spc="0">
                <a:latin typeface="Times New Roman"/>
                <a:cs typeface="Times New Roman"/>
              </a:rPr>
              <a:t>i</a:t>
            </a:r>
            <a:r>
              <a:rPr dirty="0" smtClean="0" baseline="3968" sz="2100" spc="-15">
                <a:latin typeface="Times New Roman"/>
                <a:cs typeface="Times New Roman"/>
              </a:rPr>
              <a:t>o</a:t>
            </a:r>
            <a:r>
              <a:rPr dirty="0" smtClean="0" baseline="3968" sz="2100" spc="7">
                <a:latin typeface="Times New Roman"/>
                <a:cs typeface="Times New Roman"/>
              </a:rPr>
              <a:t>n</a:t>
            </a:r>
            <a:r>
              <a:rPr dirty="0" smtClean="0" baseline="2364" sz="3525" spc="0">
                <a:latin typeface="Arial"/>
                <a:cs typeface="Arial"/>
              </a:rPr>
              <a:t>.</a:t>
            </a:r>
            <a:endParaRPr baseline="2364" sz="3525">
              <a:latin typeface="Arial"/>
              <a:cs typeface="Arial"/>
            </a:endParaRPr>
          </a:p>
          <a:p>
            <a:pPr algn="just" marL="12700" marR="2874010">
              <a:lnSpc>
                <a:spcPct val="100000"/>
              </a:lnSpc>
              <a:spcBef>
                <a:spcPts val="9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470">
                <a:latin typeface="Cambria Math"/>
                <a:cs typeface="Cambria Math"/>
              </a:rPr>
              <a:t>�</a:t>
            </a:r>
            <a:r>
              <a:rPr dirty="0" smtClean="0" baseline="11904" sz="2100" spc="0">
                <a:latin typeface="Cambria Math"/>
                <a:cs typeface="Cambria Math"/>
              </a:rPr>
              <a:t>⃗</a:t>
            </a:r>
            <a:r>
              <a:rPr dirty="0" smtClean="0" baseline="11904" sz="2100" spc="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675">
                <a:latin typeface="Cambria Math"/>
                <a:cs typeface="Cambria Math"/>
              </a:rPr>
              <a:t>�</a:t>
            </a:r>
            <a:r>
              <a:rPr dirty="0" smtClean="0" baseline="9920" sz="2100" spc="-555">
                <a:latin typeface="Cambria Math"/>
                <a:cs typeface="Cambria Math"/>
              </a:rPr>
              <a:t>⃗</a:t>
            </a:r>
            <a:r>
              <a:rPr dirty="0" smtClean="0" baseline="9920" sz="2100" spc="0">
                <a:latin typeface="Cambria Math"/>
                <a:cs typeface="Cambria Math"/>
              </a:rPr>
              <a:t>⃗</a:t>
            </a:r>
            <a:r>
              <a:rPr dirty="0" smtClean="0" baseline="9920" sz="21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819">
                <a:latin typeface="Cambria Math"/>
                <a:cs typeface="Cambria Math"/>
              </a:rPr>
              <a:t>�</a:t>
            </a:r>
            <a:r>
              <a:rPr dirty="0" smtClean="0" baseline="9920" sz="2100" spc="-337">
                <a:latin typeface="Cambria Math"/>
                <a:cs typeface="Cambria Math"/>
              </a:rPr>
              <a:t>⃗</a:t>
            </a:r>
            <a:r>
              <a:rPr dirty="0" smtClean="0" baseline="9920" sz="2100" spc="0">
                <a:latin typeface="Cambria Math"/>
                <a:cs typeface="Cambria Math"/>
              </a:rPr>
              <a:t>⃗</a:t>
            </a:r>
            <a:r>
              <a:rPr dirty="0" smtClean="0" baseline="9920" sz="2100" spc="127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15">
                <a:latin typeface="Times New Roman"/>
                <a:cs typeface="Times New Roman"/>
              </a:rPr>
              <a:t>/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baseline="30864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5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  </a:t>
            </a:r>
            <a:r>
              <a:rPr dirty="0" smtClean="0" sz="1400" spc="-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  </a:t>
            </a:r>
            <a:r>
              <a:rPr dirty="0" smtClean="0" sz="1400" spc="-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  </a:t>
            </a:r>
            <a:r>
              <a:rPr dirty="0" smtClean="0" sz="1400" spc="-5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ount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 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area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urfa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5" i="1">
                <a:latin typeface="Times New Roman"/>
                <a:cs typeface="Times New Roman"/>
              </a:rPr>
              <a:t>y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-15" i="1">
                <a:latin typeface="Times New Roman"/>
                <a:cs typeface="Times New Roman"/>
              </a:rPr>
              <a:t>’</a:t>
            </a:r>
            <a:r>
              <a:rPr dirty="0" smtClean="0" sz="1400" spc="0" i="1">
                <a:latin typeface="Times New Roman"/>
                <a:cs typeface="Times New Roman"/>
              </a:rPr>
              <a:t>s </a:t>
            </a:r>
            <a:r>
              <a:rPr dirty="0" smtClean="0" sz="1400" spc="-8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rem </a:t>
            </a:r>
            <a:r>
              <a:rPr dirty="0" smtClean="0" sz="1400" spc="-8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oy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V</a:t>
            </a:r>
            <a:r>
              <a:rPr dirty="0" smtClean="0" sz="1400" spc="0" i="1">
                <a:latin typeface="Times New Roman"/>
                <a:cs typeface="Times New Roman"/>
              </a:rPr>
              <a:t>ec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r.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 </a:t>
            </a:r>
            <a:r>
              <a:rPr dirty="0" smtClean="0" sz="1400" spc="0" b="1" i="1"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3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787525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oy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3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  <a:p>
            <a:pPr marL="12700" marR="17145">
              <a:lnSpc>
                <a:spcPts val="1610"/>
              </a:lnSpc>
              <a:spcBef>
                <a:spcPts val="1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-de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ity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195570">
              <a:lnSpc>
                <a:spcPct val="100000"/>
              </a:lnSpc>
            </a:pPr>
            <a:r>
              <a:rPr dirty="0" smtClean="0" baseline="-9920" sz="2100" spc="-1117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sz="1400" spc="-380">
                <a:latin typeface="Cambria Math"/>
                <a:cs typeface="Cambria Math"/>
              </a:rPr>
              <a:t>⃗</a:t>
            </a:r>
            <a:r>
              <a:rPr dirty="0" smtClean="0" baseline="-30555" sz="1500" spc="-345">
                <a:latin typeface="Cambria Math"/>
                <a:cs typeface="Cambria Math"/>
              </a:rPr>
              <a:t>�</a:t>
            </a:r>
            <a:r>
              <a:rPr dirty="0" smtClean="0" sz="1400" spc="-305">
                <a:latin typeface="Cambria Math"/>
                <a:cs typeface="Cambria Math"/>
              </a:rPr>
              <a:t>⃗</a:t>
            </a:r>
            <a:r>
              <a:rPr dirty="0" smtClean="0" baseline="-30555" sz="1500" spc="-914">
                <a:latin typeface="Cambria Math"/>
                <a:cs typeface="Cambria Math"/>
              </a:rPr>
              <a:t>�</a:t>
            </a:r>
            <a:r>
              <a:rPr dirty="0" smtClean="0" sz="1400" spc="-250">
                <a:latin typeface="Cambria Math"/>
                <a:cs typeface="Cambria Math"/>
              </a:rPr>
              <a:t>⃗⃗</a:t>
            </a:r>
            <a:r>
              <a:rPr dirty="0" smtClean="0" sz="1400" spc="-480">
                <a:latin typeface="Cambria Math"/>
                <a:cs typeface="Cambria Math"/>
              </a:rPr>
              <a:t>⃗</a:t>
            </a:r>
            <a:r>
              <a:rPr dirty="0" smtClean="0" baseline="-30555" sz="1500" spc="-412">
                <a:latin typeface="Cambria Math"/>
                <a:cs typeface="Cambria Math"/>
              </a:rPr>
              <a:t>�</a:t>
            </a:r>
            <a:r>
              <a:rPr dirty="0" smtClean="0" sz="1400" spc="-260">
                <a:latin typeface="Cambria Math"/>
                <a:cs typeface="Cambria Math"/>
              </a:rPr>
              <a:t>⃗</a:t>
            </a:r>
            <a:r>
              <a:rPr dirty="0" smtClean="0" baseline="-30555" sz="1500" spc="-66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⃗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9920" sz="2100" spc="0">
                <a:latin typeface="Cambria Math"/>
                <a:cs typeface="Cambria Math"/>
              </a:rPr>
              <a:t>=</a:t>
            </a:r>
            <a:r>
              <a:rPr dirty="0" smtClean="0" baseline="-9920" sz="2100" spc="120">
                <a:latin typeface="Cambria Math"/>
                <a:cs typeface="Cambria Math"/>
              </a:rPr>
              <a:t> </a:t>
            </a:r>
            <a:r>
              <a:rPr dirty="0" smtClean="0" baseline="-9920" sz="2100" spc="-1012">
                <a:latin typeface="Cambria Math"/>
                <a:cs typeface="Cambria Math"/>
              </a:rPr>
              <a:t>�</a:t>
            </a:r>
            <a:r>
              <a:rPr dirty="0" smtClean="0" sz="1400" spc="-370">
                <a:latin typeface="Cambria Math"/>
                <a:cs typeface="Cambria Math"/>
              </a:rPr>
              <a:t>⃗</a:t>
            </a:r>
            <a:r>
              <a:rPr dirty="0" smtClean="0" sz="1400" spc="0">
                <a:latin typeface="Cambria Math"/>
                <a:cs typeface="Cambria Math"/>
              </a:rPr>
              <a:t>⃗</a:t>
            </a:r>
            <a:r>
              <a:rPr dirty="0" smtClean="0" sz="1400" spc="50">
                <a:latin typeface="Cambria Math"/>
                <a:cs typeface="Cambria Math"/>
              </a:rPr>
              <a:t> </a:t>
            </a:r>
            <a:r>
              <a:rPr dirty="0" smtClean="0" baseline="-9920" sz="2100" spc="0">
                <a:latin typeface="Cambria Math"/>
                <a:cs typeface="Cambria Math"/>
              </a:rPr>
              <a:t>×</a:t>
            </a:r>
            <a:r>
              <a:rPr dirty="0" smtClean="0" baseline="-9920" sz="2100" spc="7">
                <a:latin typeface="Cambria Math"/>
                <a:cs typeface="Cambria Math"/>
              </a:rPr>
              <a:t> </a:t>
            </a:r>
            <a:r>
              <a:rPr dirty="0" smtClean="0" baseline="-9920" sz="2100" spc="-1230">
                <a:latin typeface="Cambria Math"/>
                <a:cs typeface="Cambria Math"/>
              </a:rPr>
              <a:t>�</a:t>
            </a:r>
            <a:r>
              <a:rPr dirty="0" smtClean="0" sz="1400" spc="-225">
                <a:latin typeface="Cambria Math"/>
                <a:cs typeface="Cambria Math"/>
              </a:rPr>
              <a:t>⃗</a:t>
            </a:r>
            <a:r>
              <a:rPr dirty="0" smtClean="0" sz="1400" spc="0">
                <a:latin typeface="Cambria Math"/>
                <a:cs typeface="Cambria Math"/>
              </a:rPr>
              <a:t>⃗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2715767" y="5603366"/>
            <a:ext cx="103250" cy="190880"/>
          </a:xfrm>
          <a:custGeom>
            <a:avLst/>
            <a:gdLst/>
            <a:ahLst/>
            <a:cxnLst/>
            <a:rect l="l" t="t" r="r" b="b"/>
            <a:pathLst>
              <a:path w="103250" h="190880">
                <a:moveTo>
                  <a:pt x="7493" y="92709"/>
                </a:moveTo>
                <a:lnTo>
                  <a:pt x="4318" y="94361"/>
                </a:lnTo>
                <a:lnTo>
                  <a:pt x="1269" y="96012"/>
                </a:lnTo>
                <a:lnTo>
                  <a:pt x="0" y="99821"/>
                </a:lnTo>
                <a:lnTo>
                  <a:pt x="1650" y="102869"/>
                </a:lnTo>
                <a:lnTo>
                  <a:pt x="47243" y="190880"/>
                </a:lnTo>
                <a:lnTo>
                  <a:pt x="55197" y="178688"/>
                </a:lnTo>
                <a:lnTo>
                  <a:pt x="54229" y="178688"/>
                </a:lnTo>
                <a:lnTo>
                  <a:pt x="41529" y="178053"/>
                </a:lnTo>
                <a:lnTo>
                  <a:pt x="42701" y="154565"/>
                </a:lnTo>
                <a:lnTo>
                  <a:pt x="12954" y="97027"/>
                </a:lnTo>
                <a:lnTo>
                  <a:pt x="11302" y="93979"/>
                </a:lnTo>
                <a:lnTo>
                  <a:pt x="7493" y="92709"/>
                </a:lnTo>
                <a:close/>
              </a:path>
              <a:path w="103250" h="190880">
                <a:moveTo>
                  <a:pt x="42701" y="154565"/>
                </a:moveTo>
                <a:lnTo>
                  <a:pt x="41529" y="178053"/>
                </a:lnTo>
                <a:lnTo>
                  <a:pt x="54229" y="178688"/>
                </a:lnTo>
                <a:lnTo>
                  <a:pt x="54393" y="175387"/>
                </a:lnTo>
                <a:lnTo>
                  <a:pt x="53467" y="175387"/>
                </a:lnTo>
                <a:lnTo>
                  <a:pt x="42544" y="174878"/>
                </a:lnTo>
                <a:lnTo>
                  <a:pt x="48493" y="165767"/>
                </a:lnTo>
                <a:lnTo>
                  <a:pt x="42701" y="154565"/>
                </a:lnTo>
                <a:close/>
              </a:path>
              <a:path w="103250" h="190880">
                <a:moveTo>
                  <a:pt x="96646" y="97154"/>
                </a:moveTo>
                <a:lnTo>
                  <a:pt x="92709" y="98043"/>
                </a:lnTo>
                <a:lnTo>
                  <a:pt x="55402" y="155185"/>
                </a:lnTo>
                <a:lnTo>
                  <a:pt x="54229" y="178688"/>
                </a:lnTo>
                <a:lnTo>
                  <a:pt x="55197" y="178688"/>
                </a:lnTo>
                <a:lnTo>
                  <a:pt x="103250" y="105028"/>
                </a:lnTo>
                <a:lnTo>
                  <a:pt x="102488" y="101091"/>
                </a:lnTo>
                <a:lnTo>
                  <a:pt x="99568" y="99059"/>
                </a:lnTo>
                <a:lnTo>
                  <a:pt x="96646" y="97154"/>
                </a:lnTo>
                <a:close/>
              </a:path>
              <a:path w="103250" h="190880">
                <a:moveTo>
                  <a:pt x="48493" y="165767"/>
                </a:moveTo>
                <a:lnTo>
                  <a:pt x="42544" y="174878"/>
                </a:lnTo>
                <a:lnTo>
                  <a:pt x="53467" y="175387"/>
                </a:lnTo>
                <a:lnTo>
                  <a:pt x="48493" y="165767"/>
                </a:lnTo>
                <a:close/>
              </a:path>
              <a:path w="103250" h="190880">
                <a:moveTo>
                  <a:pt x="55402" y="155185"/>
                </a:moveTo>
                <a:lnTo>
                  <a:pt x="48493" y="165767"/>
                </a:lnTo>
                <a:lnTo>
                  <a:pt x="53467" y="175387"/>
                </a:lnTo>
                <a:lnTo>
                  <a:pt x="54393" y="175387"/>
                </a:lnTo>
                <a:lnTo>
                  <a:pt x="55402" y="155185"/>
                </a:lnTo>
                <a:close/>
              </a:path>
              <a:path w="103250" h="190880">
                <a:moveTo>
                  <a:pt x="50418" y="0"/>
                </a:moveTo>
                <a:lnTo>
                  <a:pt x="42701" y="154565"/>
                </a:lnTo>
                <a:lnTo>
                  <a:pt x="48493" y="165767"/>
                </a:lnTo>
                <a:lnTo>
                  <a:pt x="55402" y="155185"/>
                </a:lnTo>
                <a:lnTo>
                  <a:pt x="63118" y="634"/>
                </a:lnTo>
                <a:lnTo>
                  <a:pt x="504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4130166" y="5603747"/>
            <a:ext cx="103378" cy="323850"/>
          </a:xfrm>
          <a:custGeom>
            <a:avLst/>
            <a:gdLst/>
            <a:ahLst/>
            <a:cxnLst/>
            <a:rect l="l" t="t" r="r" b="b"/>
            <a:pathLst>
              <a:path w="103378" h="323850">
                <a:moveTo>
                  <a:pt x="7112" y="227837"/>
                </a:moveTo>
                <a:lnTo>
                  <a:pt x="1016" y="231394"/>
                </a:lnTo>
                <a:lnTo>
                  <a:pt x="0" y="235203"/>
                </a:lnTo>
                <a:lnTo>
                  <a:pt x="51688" y="323850"/>
                </a:lnTo>
                <a:lnTo>
                  <a:pt x="59020" y="311276"/>
                </a:lnTo>
                <a:lnTo>
                  <a:pt x="45338" y="311276"/>
                </a:lnTo>
                <a:lnTo>
                  <a:pt x="45338" y="287854"/>
                </a:lnTo>
                <a:lnTo>
                  <a:pt x="10922" y="228853"/>
                </a:lnTo>
                <a:lnTo>
                  <a:pt x="7112" y="227837"/>
                </a:lnTo>
                <a:close/>
              </a:path>
              <a:path w="103378" h="323850">
                <a:moveTo>
                  <a:pt x="45339" y="287854"/>
                </a:moveTo>
                <a:lnTo>
                  <a:pt x="45338" y="311276"/>
                </a:lnTo>
                <a:lnTo>
                  <a:pt x="58038" y="311276"/>
                </a:lnTo>
                <a:lnTo>
                  <a:pt x="58038" y="308101"/>
                </a:lnTo>
                <a:lnTo>
                  <a:pt x="46228" y="308101"/>
                </a:lnTo>
                <a:lnTo>
                  <a:pt x="51688" y="298740"/>
                </a:lnTo>
                <a:lnTo>
                  <a:pt x="45339" y="287854"/>
                </a:lnTo>
                <a:close/>
              </a:path>
              <a:path w="103378" h="323850">
                <a:moveTo>
                  <a:pt x="96266" y="227837"/>
                </a:moveTo>
                <a:lnTo>
                  <a:pt x="92456" y="228853"/>
                </a:lnTo>
                <a:lnTo>
                  <a:pt x="58038" y="287854"/>
                </a:lnTo>
                <a:lnTo>
                  <a:pt x="58038" y="311276"/>
                </a:lnTo>
                <a:lnTo>
                  <a:pt x="59020" y="311276"/>
                </a:lnTo>
                <a:lnTo>
                  <a:pt x="103378" y="235203"/>
                </a:lnTo>
                <a:lnTo>
                  <a:pt x="102362" y="231394"/>
                </a:lnTo>
                <a:lnTo>
                  <a:pt x="96266" y="227837"/>
                </a:lnTo>
                <a:close/>
              </a:path>
              <a:path w="103378" h="323850">
                <a:moveTo>
                  <a:pt x="51688" y="298740"/>
                </a:moveTo>
                <a:lnTo>
                  <a:pt x="46228" y="308101"/>
                </a:lnTo>
                <a:lnTo>
                  <a:pt x="57150" y="308101"/>
                </a:lnTo>
                <a:lnTo>
                  <a:pt x="51688" y="298740"/>
                </a:lnTo>
                <a:close/>
              </a:path>
              <a:path w="103378" h="323850">
                <a:moveTo>
                  <a:pt x="58038" y="287854"/>
                </a:moveTo>
                <a:lnTo>
                  <a:pt x="51688" y="298740"/>
                </a:lnTo>
                <a:lnTo>
                  <a:pt x="57150" y="308101"/>
                </a:lnTo>
                <a:lnTo>
                  <a:pt x="58038" y="308101"/>
                </a:lnTo>
                <a:lnTo>
                  <a:pt x="58038" y="287854"/>
                </a:lnTo>
                <a:close/>
              </a:path>
              <a:path w="103378" h="323850">
                <a:moveTo>
                  <a:pt x="58038" y="0"/>
                </a:moveTo>
                <a:lnTo>
                  <a:pt x="45338" y="0"/>
                </a:lnTo>
                <a:lnTo>
                  <a:pt x="45339" y="287854"/>
                </a:lnTo>
                <a:lnTo>
                  <a:pt x="51688" y="298740"/>
                </a:lnTo>
                <a:lnTo>
                  <a:pt x="58038" y="287854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5878576" y="5603493"/>
            <a:ext cx="103377" cy="495553"/>
          </a:xfrm>
          <a:custGeom>
            <a:avLst/>
            <a:gdLst/>
            <a:ahLst/>
            <a:cxnLst/>
            <a:rect l="l" t="t" r="r" b="b"/>
            <a:pathLst>
              <a:path w="103377" h="495553">
                <a:moveTo>
                  <a:pt x="6858" y="401319"/>
                </a:moveTo>
                <a:lnTo>
                  <a:pt x="3937" y="403225"/>
                </a:lnTo>
                <a:lnTo>
                  <a:pt x="888" y="405129"/>
                </a:lnTo>
                <a:lnTo>
                  <a:pt x="0" y="408939"/>
                </a:lnTo>
                <a:lnTo>
                  <a:pt x="1904" y="411988"/>
                </a:lnTo>
                <a:lnTo>
                  <a:pt x="55118" y="495553"/>
                </a:lnTo>
                <a:lnTo>
                  <a:pt x="61689" y="483235"/>
                </a:lnTo>
                <a:lnTo>
                  <a:pt x="48260" y="483235"/>
                </a:lnTo>
                <a:lnTo>
                  <a:pt x="47356" y="459723"/>
                </a:lnTo>
                <a:lnTo>
                  <a:pt x="12617" y="405002"/>
                </a:lnTo>
                <a:lnTo>
                  <a:pt x="10795" y="402209"/>
                </a:lnTo>
                <a:lnTo>
                  <a:pt x="6858" y="401319"/>
                </a:lnTo>
                <a:close/>
              </a:path>
              <a:path w="103377" h="495553">
                <a:moveTo>
                  <a:pt x="47356" y="459723"/>
                </a:moveTo>
                <a:lnTo>
                  <a:pt x="48260" y="483235"/>
                </a:lnTo>
                <a:lnTo>
                  <a:pt x="60960" y="482726"/>
                </a:lnTo>
                <a:lnTo>
                  <a:pt x="60857" y="480060"/>
                </a:lnTo>
                <a:lnTo>
                  <a:pt x="49022" y="480060"/>
                </a:lnTo>
                <a:lnTo>
                  <a:pt x="54156" y="470434"/>
                </a:lnTo>
                <a:lnTo>
                  <a:pt x="47356" y="459723"/>
                </a:lnTo>
                <a:close/>
              </a:path>
              <a:path w="103377" h="495553">
                <a:moveTo>
                  <a:pt x="96012" y="397890"/>
                </a:moveTo>
                <a:lnTo>
                  <a:pt x="92201" y="399034"/>
                </a:lnTo>
                <a:lnTo>
                  <a:pt x="90550" y="402209"/>
                </a:lnTo>
                <a:lnTo>
                  <a:pt x="60062" y="459363"/>
                </a:lnTo>
                <a:lnTo>
                  <a:pt x="60960" y="482726"/>
                </a:lnTo>
                <a:lnTo>
                  <a:pt x="48260" y="483235"/>
                </a:lnTo>
                <a:lnTo>
                  <a:pt x="61689" y="483235"/>
                </a:lnTo>
                <a:lnTo>
                  <a:pt x="101726" y="408177"/>
                </a:lnTo>
                <a:lnTo>
                  <a:pt x="103377" y="405002"/>
                </a:lnTo>
                <a:lnTo>
                  <a:pt x="102235" y="401192"/>
                </a:lnTo>
                <a:lnTo>
                  <a:pt x="99060" y="399541"/>
                </a:lnTo>
                <a:lnTo>
                  <a:pt x="96012" y="397890"/>
                </a:lnTo>
                <a:close/>
              </a:path>
              <a:path w="103377" h="495553">
                <a:moveTo>
                  <a:pt x="54156" y="470434"/>
                </a:moveTo>
                <a:lnTo>
                  <a:pt x="49022" y="480060"/>
                </a:lnTo>
                <a:lnTo>
                  <a:pt x="59944" y="479551"/>
                </a:lnTo>
                <a:lnTo>
                  <a:pt x="54156" y="470434"/>
                </a:lnTo>
                <a:close/>
              </a:path>
              <a:path w="103377" h="495553">
                <a:moveTo>
                  <a:pt x="60062" y="459363"/>
                </a:moveTo>
                <a:lnTo>
                  <a:pt x="54156" y="470434"/>
                </a:lnTo>
                <a:lnTo>
                  <a:pt x="59944" y="479551"/>
                </a:lnTo>
                <a:lnTo>
                  <a:pt x="49022" y="480060"/>
                </a:lnTo>
                <a:lnTo>
                  <a:pt x="60857" y="480060"/>
                </a:lnTo>
                <a:lnTo>
                  <a:pt x="60062" y="459363"/>
                </a:lnTo>
                <a:close/>
              </a:path>
              <a:path w="103377" h="495553">
                <a:moveTo>
                  <a:pt x="42418" y="0"/>
                </a:moveTo>
                <a:lnTo>
                  <a:pt x="29718" y="507"/>
                </a:lnTo>
                <a:lnTo>
                  <a:pt x="47356" y="459723"/>
                </a:lnTo>
                <a:lnTo>
                  <a:pt x="54156" y="470434"/>
                </a:lnTo>
                <a:lnTo>
                  <a:pt x="60062" y="459363"/>
                </a:lnTo>
                <a:lnTo>
                  <a:pt x="424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jinan</dc:creator>
  <dcterms:created xsi:type="dcterms:W3CDTF">2018-11-13T12:22:26Z</dcterms:created>
  <dcterms:modified xsi:type="dcterms:W3CDTF">2018-11-13T12:22:26Z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2018-10-13T00:00:00Z</vt:filetime>
  </property>
  <property fmtid="{D5CDD505-2E9C-101B-9397-08002B2CF9AE}" pid="3" name="LastSaved">
    <vt:filetime>2018-11-13T00:00:00Z</vt:filetime>
  </property>
</Properties>
</file>